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3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92" r:id="rId7"/>
    <p:sldId id="261" r:id="rId8"/>
    <p:sldId id="262" r:id="rId9"/>
    <p:sldId id="263" r:id="rId10"/>
    <p:sldId id="269" r:id="rId11"/>
    <p:sldId id="266" r:id="rId12"/>
    <p:sldId id="264" r:id="rId13"/>
    <p:sldId id="268" r:id="rId14"/>
    <p:sldId id="277" r:id="rId15"/>
    <p:sldId id="288" r:id="rId16"/>
    <p:sldId id="282" r:id="rId17"/>
    <p:sldId id="283" r:id="rId18"/>
    <p:sldId id="284" r:id="rId19"/>
    <p:sldId id="285" r:id="rId20"/>
    <p:sldId id="265" r:id="rId21"/>
    <p:sldId id="267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8" r:id="rId30"/>
    <p:sldId id="279" r:id="rId31"/>
    <p:sldId id="280" r:id="rId32"/>
    <p:sldId id="281" r:id="rId33"/>
    <p:sldId id="289" r:id="rId34"/>
    <p:sldId id="286" r:id="rId35"/>
    <p:sldId id="290" r:id="rId36"/>
    <p:sldId id="291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iBCzchs2lnyatFKnfCU4xQ==" hashData="OnFkoOfRCs+mQLdt+JW2TsVAt82OemWxb2HXwZZYhGzbp6amRS/BXYbZaDb6m1QTN/WHpb5Sc1CQ3F0PFzgFZ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14"/>
    <p:restoredTop sz="86888"/>
  </p:normalViewPr>
  <p:slideViewPr>
    <p:cSldViewPr snapToGrid="0">
      <p:cViewPr varScale="1">
        <p:scale>
          <a:sx n="150" d="100"/>
          <a:sy n="150" d="100"/>
        </p:scale>
        <p:origin x="2752" y="1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6A2AB-E11F-CF45-8817-57EE1ECD187F}" type="datetimeFigureOut">
              <a:rPr lang="es-ES_tradnl" smtClean="0"/>
              <a:t>21/2/24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B9C7F-A9AC-8444-A793-28261E8C383E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885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sz="1200" dirty="0"/>
              <a:t>El problema de esto es que es manejable con un equipo chico, y asegurándose de que se comunique si hay algún cambio en el entorno, y todos ejecutando el script. </a:t>
            </a:r>
          </a:p>
          <a:p>
            <a:pPr marL="0" indent="0">
              <a:buNone/>
            </a:pPr>
            <a:r>
              <a:rPr lang="es-ES_tradnl" sz="1200" dirty="0"/>
              <a:t>Otro detalle importante es el hardware de desarrollo, el cual si se usan diferentes arquitecturas pueden generar bugs o problemas que no son triviales de solucionar. Por ejemplo, la llegada de las Mac M1,M2 o M3 son ARM que funciona muy diferente a x86. Una forma de estandarizar esto es usando algún sistema de contenedor. 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2362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beneficios de la nube para desarrollar son:</a:t>
            </a:r>
          </a:p>
          <a:p>
            <a:r>
              <a:rPr lang="es-ES_tradnl" dirty="0"/>
              <a:t>- Fácil de mantener</a:t>
            </a:r>
          </a:p>
          <a:p>
            <a:r>
              <a:rPr lang="es-ES_tradnl" dirty="0"/>
              <a:t>- Ayuda al desarrollo de equipos remoto</a:t>
            </a:r>
          </a:p>
          <a:p>
            <a:r>
              <a:rPr lang="es-ES_tradnl" dirty="0"/>
              <a:t>- Ayuda en seguridad empresarial, dado que, si se roba una laptop, se puede revocar el acceso.</a:t>
            </a:r>
          </a:p>
          <a:p>
            <a:r>
              <a:rPr lang="es-ES_tradnl" dirty="0"/>
              <a:t>- Ayuda a reducir el gap entre el entorno de producción y el de desarrollo si es una implementación en la nube.</a:t>
            </a:r>
          </a:p>
          <a:p>
            <a:endParaRPr lang="es-ES_tradnl" dirty="0"/>
          </a:p>
          <a:p>
            <a:r>
              <a:rPr lang="es-ES_tradnl" dirty="0"/>
              <a:t>El problema es que depende de una conexión de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036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960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8A02-B760-319A-C21D-FCD1FCE4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760CA-EAAF-AACE-9895-7C84DABA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EEFC6-BBE3-A734-D1AE-39D2F70D6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Vamos al notebook y al ejercicio de </a:t>
            </a:r>
            <a:r>
              <a:rPr lang="es-ES_tradnl" dirty="0" err="1"/>
              <a:t>Pylint</a:t>
            </a:r>
            <a:r>
              <a:rPr lang="es-ES_tradnl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331C-A4B1-5BC3-AB22-2CD553FA8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4B9C7F-A9AC-8444-A793-28261E8C383E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2300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BD016BBE-372F-8747-90B7-0D97B79DB70D}" type="datetime1">
              <a:rPr lang="en-US" smtClean="0"/>
              <a:t>2/21/24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2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8FDC-78CF-244E-B28C-A3D8E0C14A7A}" type="datetime1">
              <a:rPr lang="en-US" smtClean="0"/>
              <a:t>2/21/24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0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418FF-4771-6547-A594-8A464D87463A}" type="datetime1">
              <a:rPr lang="en-US" smtClean="0"/>
              <a:t>2/21/24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0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BE599-75C7-B34E-943D-643FCF23E70F}" type="datetime1">
              <a:rPr lang="en-US" smtClean="0"/>
              <a:t>2/21/24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5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53E5-AE1B-F84F-B8A8-6681965D781D}" type="datetime1">
              <a:rPr lang="en-US" smtClean="0"/>
              <a:t>2/21/24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1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5527-6218-C14B-9A25-EEA9A08E3831}" type="datetime1">
              <a:rPr lang="en-US" smtClean="0"/>
              <a:t>2/21/24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86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FC48-7972-6544-8F4D-865EAA14D066}" type="datetime1">
              <a:rPr lang="en-US" smtClean="0"/>
              <a:t>2/21/24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5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B431B907-A9D4-9141-9ABC-E973C3AB450F}" type="datetime1">
              <a:rPr lang="en-US" smtClean="0"/>
              <a:t>2/21/24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D3E84-F438-B044-AFC7-277DF79F4232}" type="datetime1">
              <a:rPr lang="en-US" smtClean="0"/>
              <a:t>2/21/24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9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5376-EF5D-C04F-913F-EE22F3D3B7E4}" type="datetime1">
              <a:rPr lang="en-US" smtClean="0"/>
              <a:t>2/21/24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341E-CC64-994D-98BD-F3644054835A}" type="datetime1">
              <a:rPr lang="en-US" smtClean="0"/>
              <a:t>2/21/24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Aprendizaje de Máquina - CESE - FIUBA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E0F61CEF-AB21-694C-A12A-2635F91EF22B}" type="datetime1">
              <a:rPr lang="en-US" smtClean="0"/>
              <a:t>2/21/24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Aprendizaje de Máquina - CESE - FIUBA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2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62" r:id="rId7"/>
    <p:sldLayoutId id="2147483663" r:id="rId8"/>
    <p:sldLayoutId id="2147483664" r:id="rId9"/>
    <p:sldLayoutId id="2147483665" r:id="rId10"/>
    <p:sldLayoutId id="2147483672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gg/YzV2rxGzqY" TargetMode="External"/><Relationship Id="rId2" Type="http://schemas.openxmlformats.org/officeDocument/2006/relationships/hyperlink" Target="https://github.com/FIUBA-Posgrado-Inteligencia-Artificial/aprendizaje_maquina_I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piza.ag@gmail.com" TargetMode="External"/><Relationship Id="rId4" Type="http://schemas.openxmlformats.org/officeDocument/2006/relationships/hyperlink" Target="mailto:flucianna@fi.uba.ar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agemaker/stud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eatures/codespaces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facundolucianna/amq2-service-ml/tree/example_implementa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433C382-1264-053F-3298-0C0B9EB61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  <a14:imgEffect>
                      <a14:brightnessContrast bright="-33000" contrast="-2000"/>
                    </a14:imgEffect>
                  </a14:imgLayer>
                </a14:imgProps>
              </a:ext>
            </a:extLst>
          </a:blip>
          <a:srcRect t="20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solidFill>
            <a:schemeClr val="tx1"/>
          </a:solidFill>
          <a:effectLst>
            <a:outerShdw dist="50800" dir="3823247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C855B4-5F0E-03FF-1E83-8B970652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0088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s-ES_tradnl" sz="52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A33FC-85B7-6180-3153-C4B9BF49F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0088" y="4004714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s-ES_tradnl" sz="2200" dirty="0">
                <a:solidFill>
                  <a:srgbClr val="FFFFFF"/>
                </a:solidFill>
              </a:rPr>
              <a:t>Aprendizaje de Máquina II - CEIA - FIUBA</a:t>
            </a:r>
          </a:p>
        </p:txBody>
      </p:sp>
      <p:pic>
        <p:nvPicPr>
          <p:cNvPr id="5" name="Logo-fiuba_big_white.png" descr="Logo-fiuba_big_white.png">
            <a:extLst>
              <a:ext uri="{FF2B5EF4-FFF2-40B4-BE49-F238E27FC236}">
                <a16:creationId xmlns:a16="http://schemas.microsoft.com/office/drawing/2014/main" id="{71B141B8-44A3-DBE9-CE90-5CB647F7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07" y="3099424"/>
            <a:ext cx="1427252" cy="142725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F8CABC3-2CE0-0E4F-D621-69731A138E79}"/>
              </a:ext>
            </a:extLst>
          </p:cNvPr>
          <p:cNvSpPr txBox="1">
            <a:spLocks/>
          </p:cNvSpPr>
          <p:nvPr/>
        </p:nvSpPr>
        <p:spPr>
          <a:xfrm>
            <a:off x="2600088" y="4532558"/>
            <a:ext cx="7583133" cy="993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Facundo Adrián Lucianna</a:t>
            </a:r>
          </a:p>
          <a:p>
            <a:pPr algn="l"/>
            <a:r>
              <a:rPr lang="es-ES_tradnl" sz="1800" dirty="0">
                <a:solidFill>
                  <a:srgbClr val="FFFFFF"/>
                </a:solidFill>
              </a:rPr>
              <a:t>Dr. Ing. Álvaro Gabriel </a:t>
            </a:r>
            <a:r>
              <a:rPr lang="es-ES_tradnl" sz="1800" dirty="0" err="1">
                <a:solidFill>
                  <a:srgbClr val="FFFFFF"/>
                </a:solidFill>
              </a:rPr>
              <a:t>Pizá</a:t>
            </a:r>
            <a:endParaRPr lang="es-ES_tradnl" sz="1800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E19E7C-B559-65EE-2DFD-89685D461AC0}"/>
              </a:ext>
            </a:extLst>
          </p:cNvPr>
          <p:cNvCxnSpPr/>
          <p:nvPr/>
        </p:nvCxnSpPr>
        <p:spPr>
          <a:xfrm>
            <a:off x="2713463" y="3904075"/>
            <a:ext cx="62744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36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C8775-A7EF-BBDE-C254-B4D914503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C1B39AC-51FC-6FC9-5794-86F23504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35905C-824F-2249-9F05-812F8B42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F3FFA5-F985-A24C-4746-42B39F424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147C84-A794-F49C-D5D8-25765489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410CFFD-9B53-FFA5-F276-5144E1D8A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DA8D90A-B9B9-2076-4B7C-D80BEF526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AA7C6C-86A8-9306-4D29-7EE50CF33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0D2E85-97DD-9440-CEA3-89BC9326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 err="1">
                <a:solidFill>
                  <a:srgbClr val="FFFFFF"/>
                </a:solidFill>
              </a:rPr>
              <a:t>Ciclo</a:t>
            </a:r>
            <a:r>
              <a:rPr lang="en-US" sz="5200" dirty="0">
                <a:solidFill>
                  <a:srgbClr val="FFFFFF"/>
                </a:solidFill>
              </a:rPr>
              <a:t> de </a:t>
            </a:r>
            <a:r>
              <a:rPr lang="en-US" sz="5200" dirty="0" err="1">
                <a:solidFill>
                  <a:srgbClr val="FFFFFF"/>
                </a:solidFill>
              </a:rPr>
              <a:t>vida</a:t>
            </a:r>
            <a:r>
              <a:rPr lang="en-US" sz="5200" dirty="0">
                <a:solidFill>
                  <a:srgbClr val="FFFFFF"/>
                </a:solidFill>
              </a:rPr>
              <a:t> de un </a:t>
            </a:r>
            <a:r>
              <a:rPr lang="en-US" sz="5200" dirty="0" err="1">
                <a:solidFill>
                  <a:srgbClr val="FFFFFF"/>
                </a:solidFill>
              </a:rPr>
              <a:t>proyecto</a:t>
            </a:r>
            <a:r>
              <a:rPr lang="en-US" sz="5200" dirty="0">
                <a:solidFill>
                  <a:srgbClr val="FFFFFF"/>
                </a:solidFill>
              </a:rPr>
              <a:t> de </a:t>
            </a:r>
            <a:r>
              <a:rPr lang="en-US" sz="5200" dirty="0" err="1">
                <a:solidFill>
                  <a:srgbClr val="FFFFFF"/>
                </a:solidFill>
              </a:rPr>
              <a:t>Aprendizaje</a:t>
            </a:r>
            <a:r>
              <a:rPr lang="en-US" sz="5200" dirty="0">
                <a:solidFill>
                  <a:srgbClr val="FFFFFF"/>
                </a:solidFill>
              </a:rPr>
              <a:t> </a:t>
            </a:r>
            <a:r>
              <a:rPr lang="en-US" sz="5200" dirty="0" err="1">
                <a:solidFill>
                  <a:srgbClr val="FFFFFF"/>
                </a:solidFill>
              </a:rPr>
              <a:t>Automático</a:t>
            </a: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5F20F9F-773C-3A60-E39F-713DB6991C83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5B16026-1A9B-C661-C175-118C2F6323D7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10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0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50A34-9E92-7D7E-3758-FF03429A5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9F664AA-B3D0-49CB-3D8A-36CB9E2B52EA}"/>
              </a:ext>
            </a:extLst>
          </p:cNvPr>
          <p:cNvSpPr/>
          <p:nvPr/>
        </p:nvSpPr>
        <p:spPr>
          <a:xfrm>
            <a:off x="3825550" y="1691323"/>
            <a:ext cx="8079534" cy="407197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37460-915A-00DE-23A3-E2158E3A2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9664C-737C-D0A9-3959-C0CF3A09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AAA3A-36B8-F390-D0CF-E813D606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11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FFA905-78A7-7AC9-8E27-591C44E0C701}"/>
              </a:ext>
            </a:extLst>
          </p:cNvPr>
          <p:cNvSpPr txBox="1"/>
          <p:nvPr/>
        </p:nvSpPr>
        <p:spPr>
          <a:xfrm>
            <a:off x="286916" y="2373503"/>
            <a:ext cx="1455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Problema de negocio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0A701-41CB-A147-05DA-91F710C44012}"/>
              </a:ext>
            </a:extLst>
          </p:cNvPr>
          <p:cNvSpPr/>
          <p:nvPr/>
        </p:nvSpPr>
        <p:spPr>
          <a:xfrm>
            <a:off x="2180252" y="2225473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Definición de objetivos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D90278A-3113-2D27-C047-4C366D6CBF4D}"/>
              </a:ext>
            </a:extLst>
          </p:cNvPr>
          <p:cNvSpPr/>
          <p:nvPr/>
        </p:nvSpPr>
        <p:spPr>
          <a:xfrm>
            <a:off x="4081365" y="2225748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Recolección de datos y preparación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A32EA72-76FE-C097-FFBF-C738CF872747}"/>
              </a:ext>
            </a:extLst>
          </p:cNvPr>
          <p:cNvSpPr/>
          <p:nvPr/>
        </p:nvSpPr>
        <p:spPr>
          <a:xfrm>
            <a:off x="5974701" y="2230504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/>
              <a:t>Feature</a:t>
            </a:r>
            <a:r>
              <a:rPr lang="es-ES_tradnl" sz="1400" dirty="0"/>
              <a:t> </a:t>
            </a:r>
            <a:r>
              <a:rPr lang="es-ES_tradnl" sz="1400" dirty="0" err="1"/>
              <a:t>engineering</a:t>
            </a:r>
            <a:endParaRPr lang="es-ES_tradnl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301E16-9BC1-C420-D088-B66D78280DD1}"/>
              </a:ext>
            </a:extLst>
          </p:cNvPr>
          <p:cNvSpPr/>
          <p:nvPr/>
        </p:nvSpPr>
        <p:spPr>
          <a:xfrm>
            <a:off x="9776927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Evaluación del modelo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4FE4E7B-459B-F45C-2315-4D6D6A32F9D1}"/>
              </a:ext>
            </a:extLst>
          </p:cNvPr>
          <p:cNvSpPr/>
          <p:nvPr/>
        </p:nvSpPr>
        <p:spPr>
          <a:xfrm>
            <a:off x="9776927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Despliegue del modelo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232C8FF-1D77-7214-D04C-A6063472A434}"/>
              </a:ext>
            </a:extLst>
          </p:cNvPr>
          <p:cNvSpPr/>
          <p:nvPr/>
        </p:nvSpPr>
        <p:spPr>
          <a:xfrm>
            <a:off x="7875814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Servicio del modelo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567E298-2792-48D3-328F-D35BDFB279F6}"/>
              </a:ext>
            </a:extLst>
          </p:cNvPr>
          <p:cNvSpPr/>
          <p:nvPr/>
        </p:nvSpPr>
        <p:spPr>
          <a:xfrm>
            <a:off x="5974701" y="4294223"/>
            <a:ext cx="1455574" cy="9423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Monitoreo del modelo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5BF554C-CD83-1BC8-CD2B-91C9C6ED9FFB}"/>
              </a:ext>
            </a:extLst>
          </p:cNvPr>
          <p:cNvSpPr/>
          <p:nvPr/>
        </p:nvSpPr>
        <p:spPr>
          <a:xfrm>
            <a:off x="4081365" y="4294223"/>
            <a:ext cx="1455574" cy="9423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Mantenimiento del modelo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2BB86E4-79E2-D10A-159D-55879D844D38}"/>
              </a:ext>
            </a:extLst>
          </p:cNvPr>
          <p:cNvSpPr/>
          <p:nvPr/>
        </p:nvSpPr>
        <p:spPr>
          <a:xfrm>
            <a:off x="7875814" y="2236906"/>
            <a:ext cx="1455574" cy="9423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Entrenamiento del modelo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6453F2-7DB6-7332-735C-DAE313B0C63E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1742490" y="269666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4BA6AD-890A-7E3E-020E-C39FF7D50E7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635826" y="2696669"/>
            <a:ext cx="445539" cy="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30983C-9F25-9C4B-5150-66B36BCB16E9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536939" y="2696944"/>
            <a:ext cx="437762" cy="47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FE06490-1187-56DD-4414-417DA4136932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7430275" y="2701700"/>
            <a:ext cx="445539" cy="64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96C7E8-0FB9-043A-F153-EBED7E7E0D7E}"/>
              </a:ext>
            </a:extLst>
          </p:cNvPr>
          <p:cNvCxnSpPr>
            <a:cxnSpLocks/>
            <a:stCxn id="17" idx="3"/>
            <a:endCxn id="12" idx="1"/>
          </p:cNvCxnSpPr>
          <p:nvPr/>
        </p:nvCxnSpPr>
        <p:spPr>
          <a:xfrm>
            <a:off x="9331388" y="2708102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06503179-FE9C-7514-B66D-2877FB1A7816}"/>
              </a:ext>
            </a:extLst>
          </p:cNvPr>
          <p:cNvCxnSpPr>
            <a:cxnSpLocks/>
            <a:stCxn id="12" idx="3"/>
            <a:endCxn id="13" idx="3"/>
          </p:cNvCxnSpPr>
          <p:nvPr/>
        </p:nvCxnSpPr>
        <p:spPr>
          <a:xfrm>
            <a:off x="11232501" y="2708102"/>
            <a:ext cx="12700" cy="2057317"/>
          </a:xfrm>
          <a:prstGeom prst="curvedConnector3">
            <a:avLst>
              <a:gd name="adj1" fmla="val 371020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6E252D8-FAFC-3E1D-BB8D-029FC8E5D056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9331388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DB1700-383D-5610-DFD1-BF8E32EE6505}"/>
              </a:ext>
            </a:extLst>
          </p:cNvPr>
          <p:cNvCxnSpPr>
            <a:cxnSpLocks/>
            <a:stCxn id="14" idx="1"/>
            <a:endCxn id="15" idx="3"/>
          </p:cNvCxnSpPr>
          <p:nvPr/>
        </p:nvCxnSpPr>
        <p:spPr>
          <a:xfrm flipH="1">
            <a:off x="7430275" y="4765419"/>
            <a:ext cx="4455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938CB9B-2981-CC64-E737-6E8E039F171D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flipH="1">
            <a:off x="5536939" y="4765419"/>
            <a:ext cx="4377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5182A6-DFCC-0E51-9791-F20FB0CEFCD0}"/>
              </a:ext>
            </a:extLst>
          </p:cNvPr>
          <p:cNvCxnSpPr>
            <a:cxnSpLocks/>
            <a:stCxn id="16" idx="0"/>
            <a:endCxn id="10" idx="2"/>
          </p:cNvCxnSpPr>
          <p:nvPr/>
        </p:nvCxnSpPr>
        <p:spPr>
          <a:xfrm flipV="1">
            <a:off x="4809152" y="3168139"/>
            <a:ext cx="0" cy="1126084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59B2092-C4CB-32E5-DD15-5B46B2616F3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rot="5400000" flipH="1" flipV="1">
            <a:off x="5195156" y="2786891"/>
            <a:ext cx="1121328" cy="1893336"/>
          </a:xfrm>
          <a:prstGeom prst="curvedConnector3">
            <a:avLst>
              <a:gd name="adj1" fmla="val 12555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2A7D0832-75E2-F170-A243-4D17731A69EB}"/>
              </a:ext>
            </a:extLst>
          </p:cNvPr>
          <p:cNvCxnSpPr>
            <a:cxnSpLocks/>
            <a:stCxn id="12" idx="2"/>
            <a:endCxn id="9" idx="2"/>
          </p:cNvCxnSpPr>
          <p:nvPr/>
        </p:nvCxnSpPr>
        <p:spPr>
          <a:xfrm rot="5400000" flipH="1">
            <a:off x="6700660" y="-624756"/>
            <a:ext cx="11433" cy="7596675"/>
          </a:xfrm>
          <a:prstGeom prst="curvedConnector3">
            <a:avLst>
              <a:gd name="adj1" fmla="val -7304207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42E4A3C3-BF8E-360F-5CF0-37451A5F56EF}"/>
              </a:ext>
            </a:extLst>
          </p:cNvPr>
          <p:cNvCxnSpPr>
            <a:cxnSpLocks/>
            <a:stCxn id="12" idx="2"/>
            <a:endCxn id="10" idx="2"/>
          </p:cNvCxnSpPr>
          <p:nvPr/>
        </p:nvCxnSpPr>
        <p:spPr>
          <a:xfrm rot="5400000" flipH="1">
            <a:off x="7651354" y="325937"/>
            <a:ext cx="11158" cy="5695562"/>
          </a:xfrm>
          <a:prstGeom prst="curvedConnector3">
            <a:avLst>
              <a:gd name="adj1" fmla="val -4975542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13D7238D-4086-36CA-41B0-A45A654C956A}"/>
              </a:ext>
            </a:extLst>
          </p:cNvPr>
          <p:cNvCxnSpPr>
            <a:cxnSpLocks/>
            <a:stCxn id="12" idx="2"/>
            <a:endCxn id="17" idx="2"/>
          </p:cNvCxnSpPr>
          <p:nvPr/>
        </p:nvCxnSpPr>
        <p:spPr>
          <a:xfrm rot="5400000">
            <a:off x="9554158" y="2228741"/>
            <a:ext cx="12700" cy="1901113"/>
          </a:xfrm>
          <a:prstGeom prst="curvedConnector3">
            <a:avLst>
              <a:gd name="adj1" fmla="val 150611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18B3FA84-62BD-7C97-FD29-734C75CAACD1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rot="5400000" flipH="1">
            <a:off x="8600400" y="1274983"/>
            <a:ext cx="6402" cy="3802226"/>
          </a:xfrm>
          <a:prstGeom prst="curvedConnector3">
            <a:avLst>
              <a:gd name="adj1" fmla="val -56112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8" name="Curved Connector 87">
            <a:extLst>
              <a:ext uri="{FF2B5EF4-FFF2-40B4-BE49-F238E27FC236}">
                <a16:creationId xmlns:a16="http://schemas.microsoft.com/office/drawing/2014/main" id="{04404C15-5AD7-A14C-854E-AF4CFC72A6D0}"/>
              </a:ext>
            </a:extLst>
          </p:cNvPr>
          <p:cNvCxnSpPr>
            <a:cxnSpLocks/>
            <a:stCxn id="15" idx="0"/>
            <a:endCxn id="17" idx="2"/>
          </p:cNvCxnSpPr>
          <p:nvPr/>
        </p:nvCxnSpPr>
        <p:spPr>
          <a:xfrm rot="5400000" flipH="1" flipV="1">
            <a:off x="7095581" y="2786204"/>
            <a:ext cx="1114926" cy="1901113"/>
          </a:xfrm>
          <a:prstGeom prst="curvedConnector3">
            <a:avLst>
              <a:gd name="adj1" fmla="val 39120"/>
            </a:avLst>
          </a:prstGeom>
          <a:ln w="38100"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734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72584-DA8A-BE93-70F2-CD6481E0C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5E32-FBEC-98BA-FEE3-E99E708F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1229F-614E-10C4-3261-BBFB2CC48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A lo largo del ciclo de vida de un proyecto de ML deben intervenir varios participantes para que el desarrollo se lleve a cabo de la mejor manera posible. La distribución de tareas en los distintos roles puede varias según cada una de las organizaciones, pero de manera general podemos definir las siguientes:</a:t>
            </a:r>
          </a:p>
          <a:p>
            <a:r>
              <a:rPr lang="es-ES_tradnl" sz="2000" dirty="0"/>
              <a:t>Data </a:t>
            </a:r>
            <a:r>
              <a:rPr lang="es-ES_tradnl" sz="2000" dirty="0" err="1"/>
              <a:t>Engineer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Scientist</a:t>
            </a:r>
            <a:endParaRPr lang="es-ES_tradnl" sz="2000" dirty="0"/>
          </a:p>
          <a:p>
            <a:r>
              <a:rPr lang="es-ES_tradnl" sz="2000" dirty="0"/>
              <a:t>Data </a:t>
            </a:r>
            <a:r>
              <a:rPr lang="es-ES_tradnl" sz="2000" dirty="0" err="1"/>
              <a:t>Analyst</a:t>
            </a:r>
            <a:endParaRPr lang="es-ES_tradnl" sz="2000" dirty="0"/>
          </a:p>
          <a:p>
            <a:r>
              <a:rPr lang="es-ES_tradnl" sz="2000" dirty="0"/>
              <a:t>Machine </a:t>
            </a:r>
            <a:r>
              <a:rPr lang="es-ES_tradnl" sz="2000" dirty="0" err="1"/>
              <a:t>Learning</a:t>
            </a:r>
            <a:r>
              <a:rPr lang="es-ES_tradnl" sz="2000" dirty="0"/>
              <a:t> </a:t>
            </a:r>
            <a:r>
              <a:rPr lang="es-ES_tradnl" sz="2000" dirty="0" err="1"/>
              <a:t>Engineer</a:t>
            </a:r>
            <a:endParaRPr lang="es-ES_tradnl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3B60-4547-7704-8B03-CA214F26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903AD-CACD-D41C-1618-F5776E32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545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7539-5F33-DC3F-3B36-982DB03AD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0D90-5059-6ADC-86BA-7B6E9B89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Ciclo de vida de un proyecto de Aprendizaje Automático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8C482-B5D6-8A96-96D3-C4E4315F1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44E85-861C-6281-7331-640621E4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13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C91411-3F9C-1CD6-6574-E01068FD0FA6}"/>
              </a:ext>
            </a:extLst>
          </p:cNvPr>
          <p:cNvSpPr/>
          <p:nvPr/>
        </p:nvSpPr>
        <p:spPr>
          <a:xfrm>
            <a:off x="458694" y="1959426"/>
            <a:ext cx="2569028" cy="905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288FA6-7AEF-AA58-F8F2-EB3328CD38F7}"/>
              </a:ext>
            </a:extLst>
          </p:cNvPr>
          <p:cNvSpPr/>
          <p:nvPr/>
        </p:nvSpPr>
        <p:spPr>
          <a:xfrm>
            <a:off x="3345975" y="1976693"/>
            <a:ext cx="2569028" cy="90506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Scientist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E8112D-BE31-2209-AAE4-ACA3FC9603C1}"/>
              </a:ext>
            </a:extLst>
          </p:cNvPr>
          <p:cNvSpPr/>
          <p:nvPr/>
        </p:nvSpPr>
        <p:spPr>
          <a:xfrm>
            <a:off x="6276998" y="1976694"/>
            <a:ext cx="2569028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Data </a:t>
            </a:r>
            <a:r>
              <a:rPr lang="es-ES_tradnl" dirty="0" err="1"/>
              <a:t>Analyst</a:t>
            </a:r>
            <a:endParaRPr lang="es-ES_tradn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E57CDB-41D2-EE96-2E0C-D43E5C40F02F}"/>
              </a:ext>
            </a:extLst>
          </p:cNvPr>
          <p:cNvSpPr/>
          <p:nvPr/>
        </p:nvSpPr>
        <p:spPr>
          <a:xfrm>
            <a:off x="9164278" y="1958731"/>
            <a:ext cx="2569028" cy="90506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</a:t>
            </a:r>
            <a:endParaRPr lang="es-ES_trad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0850B9-53E4-CDC2-F4DD-FABABEACF54A}"/>
              </a:ext>
            </a:extLst>
          </p:cNvPr>
          <p:cNvSpPr txBox="1"/>
          <p:nvPr/>
        </p:nvSpPr>
        <p:spPr>
          <a:xfrm>
            <a:off x="458694" y="3023118"/>
            <a:ext cx="2569028" cy="2893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la </a:t>
            </a:r>
            <a:r>
              <a:rPr lang="es-ES_tradnl" sz="1300" b="1" dirty="0"/>
              <a:t>preparación y limpieza de los datos</a:t>
            </a:r>
            <a:r>
              <a:rPr lang="es-ES_tradnl" sz="1300" dirty="0"/>
              <a:t>, la creación de </a:t>
            </a:r>
            <a:r>
              <a:rPr lang="es-ES_tradnl" sz="1300" b="1" dirty="0"/>
              <a:t>pipelines de datos </a:t>
            </a:r>
            <a:r>
              <a:rPr lang="es-ES_tradnl" sz="1300" dirty="0"/>
              <a:t>y la integración de diferentes fuentes de datos. </a:t>
            </a:r>
          </a:p>
          <a:p>
            <a:pPr algn="just"/>
            <a:r>
              <a:rPr lang="es-ES_tradnl" sz="1300" dirty="0"/>
              <a:t>Su trabajo también incluye la selección de las herramientas y tecnologías adecuadas para la gestión de datos y la implementación de soluciones de </a:t>
            </a:r>
            <a:r>
              <a:rPr lang="es-ES_tradnl" sz="1300" b="1" dirty="0"/>
              <a:t>almacenamiento y procesamiento de datos escalables</a:t>
            </a:r>
            <a:r>
              <a:rPr lang="es-ES_tradnl" sz="13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67631A-FFFB-5E97-8D5F-5D73CB8C1E9B}"/>
              </a:ext>
            </a:extLst>
          </p:cNvPr>
          <p:cNvSpPr txBox="1"/>
          <p:nvPr/>
        </p:nvSpPr>
        <p:spPr>
          <a:xfrm>
            <a:off x="3288979" y="3023118"/>
            <a:ext cx="2626023" cy="30931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Scientist</a:t>
            </a:r>
            <a:r>
              <a:rPr lang="es-ES_tradnl" sz="1300" dirty="0"/>
              <a:t> se encarga de </a:t>
            </a:r>
            <a:r>
              <a:rPr lang="es-ES_tradnl" sz="1300" b="1" dirty="0"/>
              <a:t>definir y crear modelos de machine </a:t>
            </a:r>
            <a:r>
              <a:rPr lang="es-ES_tradnl" sz="1300" b="1" dirty="0" err="1"/>
              <a:t>learning</a:t>
            </a:r>
            <a:r>
              <a:rPr lang="es-ES_tradnl" sz="1300" b="1" dirty="0"/>
              <a:t> </a:t>
            </a:r>
            <a:r>
              <a:rPr lang="es-ES_tradnl" sz="1300" dirty="0"/>
              <a:t>que permitan hacer predicciones a partir de los datos. Su trabajo implica seleccionar los algoritmos adecuados, entrenar los modelos y optimizar su rendimiento.</a:t>
            </a:r>
          </a:p>
          <a:p>
            <a:pPr algn="just"/>
            <a:r>
              <a:rPr lang="es-ES_tradnl" sz="1300" dirty="0"/>
              <a:t>Los Data </a:t>
            </a:r>
            <a:r>
              <a:rPr lang="es-ES_tradnl" sz="1300" dirty="0" err="1"/>
              <a:t>Scientists</a:t>
            </a:r>
            <a:r>
              <a:rPr lang="es-ES_tradnl" sz="1300" dirty="0"/>
              <a:t> también pueden participar en la identificación de variables relevantes y en la </a:t>
            </a:r>
            <a:r>
              <a:rPr lang="es-ES_tradnl" sz="1300" b="1" dirty="0"/>
              <a:t>exploración de los datos para encontrar patrones y tendencias.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BE2A3-0F2A-5734-E6B5-30BD6B3B7881}"/>
              </a:ext>
            </a:extLst>
          </p:cNvPr>
          <p:cNvSpPr txBox="1"/>
          <p:nvPr/>
        </p:nvSpPr>
        <p:spPr>
          <a:xfrm>
            <a:off x="6268273" y="3023118"/>
            <a:ext cx="2626023" cy="22929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Data </a:t>
            </a:r>
            <a:r>
              <a:rPr lang="es-ES_tradnl" sz="1300" dirty="0" err="1"/>
              <a:t>Analyst</a:t>
            </a:r>
            <a:r>
              <a:rPr lang="es-ES_tradnl" sz="1300" dirty="0"/>
              <a:t> trabaja con datos para descubrir patrones y tendencias que puedan ser útiles para la </a:t>
            </a:r>
            <a:r>
              <a:rPr lang="es-ES_tradnl" sz="1300" b="1" dirty="0"/>
              <a:t>toma de decisiones empresariales</a:t>
            </a:r>
            <a:r>
              <a:rPr lang="es-ES_tradnl" sz="1300" dirty="0"/>
              <a:t>. Su trabajo implica realizar análisis estadísticos y visualizaciones de datos para </a:t>
            </a:r>
            <a:r>
              <a:rPr lang="es-ES_tradnl" sz="1300" b="1" dirty="0"/>
              <a:t>entenderlos mejor </a:t>
            </a:r>
            <a:r>
              <a:rPr lang="es-ES_tradnl" sz="1300" dirty="0"/>
              <a:t>y hacer recomendaciones sobre cómo pueden utilizarse </a:t>
            </a:r>
            <a:r>
              <a:rPr lang="es-ES_tradnl" sz="1300" b="1" dirty="0"/>
              <a:t>para mejorar el negocio.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4CB49D-39AD-86EC-8B06-460B35298B28}"/>
              </a:ext>
            </a:extLst>
          </p:cNvPr>
          <p:cNvSpPr txBox="1"/>
          <p:nvPr/>
        </p:nvSpPr>
        <p:spPr>
          <a:xfrm>
            <a:off x="9107283" y="3023118"/>
            <a:ext cx="2626023" cy="26930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sz="1300" dirty="0"/>
              <a:t>El Machine </a:t>
            </a:r>
            <a:r>
              <a:rPr lang="es-ES_tradnl" sz="1300" dirty="0" err="1"/>
              <a:t>Learning</a:t>
            </a:r>
            <a:r>
              <a:rPr lang="es-ES_tradnl" sz="1300" dirty="0"/>
              <a:t> </a:t>
            </a:r>
            <a:r>
              <a:rPr lang="es-ES_tradnl" sz="1300" dirty="0" err="1"/>
              <a:t>Engineer</a:t>
            </a:r>
            <a:r>
              <a:rPr lang="es-ES_tradnl" sz="1300" dirty="0"/>
              <a:t> es responsable de llevar los modelos de machine </a:t>
            </a:r>
            <a:r>
              <a:rPr lang="es-ES_tradnl" sz="1300" dirty="0" err="1"/>
              <a:t>learning</a:t>
            </a:r>
            <a:r>
              <a:rPr lang="es-ES_tradnl" sz="1300" dirty="0"/>
              <a:t> a </a:t>
            </a:r>
            <a:r>
              <a:rPr lang="es-ES_tradnl" sz="1300" b="1" dirty="0"/>
              <a:t>producción</a:t>
            </a:r>
            <a:r>
              <a:rPr lang="es-ES_tradnl" sz="1300" dirty="0"/>
              <a:t> </a:t>
            </a:r>
            <a:r>
              <a:rPr lang="es-ES_tradnl" sz="1300" b="1" dirty="0"/>
              <a:t>y asegurarse de que estén funcionando correctamente. </a:t>
            </a:r>
          </a:p>
          <a:p>
            <a:pPr algn="just"/>
            <a:r>
              <a:rPr lang="es-ES_tradnl" sz="1300" dirty="0"/>
              <a:t>Su trabajo implica seleccionar la infraestructura adecuada para el despliegue de los modelos, integrar los modelos con otras aplicaciones y sistemas, y </a:t>
            </a:r>
            <a:r>
              <a:rPr lang="es-ES_tradnl" sz="1300" b="1" dirty="0"/>
              <a:t>supervisar el rendimiento de los modelos.</a:t>
            </a:r>
          </a:p>
        </p:txBody>
      </p:sp>
    </p:spTree>
    <p:extLst>
      <p:ext uri="{BB962C8B-B14F-4D97-AF65-F5344CB8AC3E}">
        <p14:creationId xmlns:p14="http://schemas.microsoft.com/office/powerpoint/2010/main" val="3560461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23B8E-AA8E-5415-AB53-F0065835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B54E-9573-D673-3F8D-5E98633F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0112F-141E-D971-527A-83B82B04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DC71B-81E0-7566-3A34-18872062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14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75CC2D-0CA6-BEC8-6980-265F1ECBF77D}"/>
              </a:ext>
            </a:extLst>
          </p:cNvPr>
          <p:cNvSpPr txBox="1"/>
          <p:nvPr/>
        </p:nvSpPr>
        <p:spPr>
          <a:xfrm>
            <a:off x="458694" y="3387013"/>
            <a:ext cx="2569028" cy="11695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Producción</a:t>
            </a:r>
            <a:endParaRPr lang="es-ES_tradnl" sz="13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Para que el modelo pueda entregar valor al negocio debe estar productivo.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181698-F243-C6DB-709E-968B93CABC01}"/>
              </a:ext>
            </a:extLst>
          </p:cNvPr>
          <p:cNvSpPr txBox="1"/>
          <p:nvPr/>
        </p:nvSpPr>
        <p:spPr>
          <a:xfrm>
            <a:off x="3288980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Usabilidad</a:t>
            </a:r>
            <a:endParaRPr lang="es-ES_tradnl" sz="13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Un modelo con 70% de exactitud en producción produce mucho más valor que uno con 100% de exactitud que no se puede usar.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ED426-294F-2ACE-4F10-5867D0A0A289}"/>
              </a:ext>
            </a:extLst>
          </p:cNvPr>
          <p:cNvSpPr txBox="1"/>
          <p:nvPr/>
        </p:nvSpPr>
        <p:spPr>
          <a:xfrm>
            <a:off x="6277603" y="3387013"/>
            <a:ext cx="2569028" cy="13696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Dependencia</a:t>
            </a:r>
            <a:endParaRPr lang="es-ES_tradnl" sz="13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Los modelos en producción requieren mantenimiento para prevenir el </a:t>
            </a:r>
            <a:r>
              <a:rPr lang="es-ES_tradnl" sz="1300" i="1" dirty="0"/>
              <a:t>desvío</a:t>
            </a:r>
            <a:r>
              <a:rPr lang="es-ES_tradnl" sz="1300" dirty="0"/>
              <a:t> en los datos o en el target.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94B99-92A4-087C-7B33-795B7CA3E506}"/>
              </a:ext>
            </a:extLst>
          </p:cNvPr>
          <p:cNvSpPr txBox="1"/>
          <p:nvPr/>
        </p:nvSpPr>
        <p:spPr>
          <a:xfrm>
            <a:off x="9164278" y="3387013"/>
            <a:ext cx="2569028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Escalabilidad</a:t>
            </a:r>
            <a:endParaRPr lang="es-ES_tradnl" sz="13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300" dirty="0"/>
          </a:p>
          <a:p>
            <a:pPr algn="just"/>
            <a:r>
              <a:rPr lang="es-ES_tradnl" sz="1300" dirty="0"/>
              <a:t>El proceso debe ser implementado para que otras personas del equipo lo entiendan, debe ser transparente y replicable.</a:t>
            </a:r>
          </a:p>
        </p:txBody>
      </p:sp>
      <p:pic>
        <p:nvPicPr>
          <p:cNvPr id="17" name="Graphic 16" descr="Production outline">
            <a:extLst>
              <a:ext uri="{FF2B5EF4-FFF2-40B4-BE49-F238E27FC236}">
                <a16:creationId xmlns:a16="http://schemas.microsoft.com/office/drawing/2014/main" id="{C2760C5D-D815-39DC-EAAB-E41E7928D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624" y="1989903"/>
            <a:ext cx="1331167" cy="1331167"/>
          </a:xfrm>
          <a:prstGeom prst="rect">
            <a:avLst/>
          </a:prstGeom>
        </p:spPr>
      </p:pic>
      <p:pic>
        <p:nvPicPr>
          <p:cNvPr id="19" name="Graphic 18" descr="Bullseye outline">
            <a:extLst>
              <a:ext uri="{FF2B5EF4-FFF2-40B4-BE49-F238E27FC236}">
                <a16:creationId xmlns:a16="http://schemas.microsoft.com/office/drawing/2014/main" id="{87D5A889-6B72-4904-FD0D-F4DDF4AC6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7911" y="1989903"/>
            <a:ext cx="1331166" cy="1331166"/>
          </a:xfrm>
          <a:prstGeom prst="rect">
            <a:avLst/>
          </a:prstGeom>
        </p:spPr>
      </p:pic>
      <p:pic>
        <p:nvPicPr>
          <p:cNvPr id="23" name="Graphic 22" descr="Gears outline">
            <a:extLst>
              <a:ext uri="{FF2B5EF4-FFF2-40B4-BE49-F238E27FC236}">
                <a16:creationId xmlns:a16="http://schemas.microsoft.com/office/drawing/2014/main" id="{ECB0252C-95DB-49AB-0CB8-70FCE08A4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6534" y="2055848"/>
            <a:ext cx="1331165" cy="1331165"/>
          </a:xfrm>
          <a:prstGeom prst="rect">
            <a:avLst/>
          </a:prstGeom>
        </p:spPr>
      </p:pic>
      <p:pic>
        <p:nvPicPr>
          <p:cNvPr id="25" name="Graphic 24" descr="Bar graph with upward trend outline">
            <a:extLst>
              <a:ext uri="{FF2B5EF4-FFF2-40B4-BE49-F238E27FC236}">
                <a16:creationId xmlns:a16="http://schemas.microsoft.com/office/drawing/2014/main" id="{AA63A0F5-D5F2-CEC8-B64B-49FC419E6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86010" y="2061450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58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71BED-8913-BDEC-BE16-A8BE48D03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3F5D-152E-B8DD-4B7F-E3F2C6DE1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Consideraciones para aplicaciones en industria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0CB2-8C67-064C-F64B-F365427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D3195-E531-F8E8-D0A0-3F5D021B0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15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91072F1-836C-DA6B-3B31-B515B30CC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089" y="1332831"/>
            <a:ext cx="8295217" cy="515940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152790-B35C-A171-890C-052157376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691324"/>
            <a:ext cx="2800973" cy="4453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Veamos un sistema ejemplo de una implementación de un servicio de transporte tipo Uber y el modelo de ML que determina el precio del viaje.</a:t>
            </a:r>
          </a:p>
        </p:txBody>
      </p:sp>
    </p:spTree>
    <p:extLst>
      <p:ext uri="{BB962C8B-B14F-4D97-AF65-F5344CB8AC3E}">
        <p14:creationId xmlns:p14="http://schemas.microsoft.com/office/powerpoint/2010/main" val="2434268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DC6E-B4E9-73A4-29DD-E26C73012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E8175-FA08-D341-0A5D-85D53189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6D257-1CFB-80EA-810C-147FE511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48F9B-7E01-962C-CAC1-06E21A11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BFF761-A3DF-447D-A945-F2E1DE51972B}"/>
              </a:ext>
            </a:extLst>
          </p:cNvPr>
          <p:cNvSpPr txBox="1"/>
          <p:nvPr/>
        </p:nvSpPr>
        <p:spPr>
          <a:xfrm>
            <a:off x="458694" y="1936575"/>
            <a:ext cx="7099102" cy="28007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¿Qué es un pipeline?</a:t>
            </a:r>
            <a:endParaRPr lang="es-ES_tradnl" sz="14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just"/>
            <a:endParaRPr lang="es-ES_tradnl" sz="1200" dirty="0"/>
          </a:p>
          <a:p>
            <a:pPr algn="just"/>
            <a:r>
              <a:rPr lang="es-ES_tradnl" sz="1600" dirty="0"/>
              <a:t>Un pipeline de datos es una construcción lógica que representa un proceso dividido en fases. 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Los pipelines de datos se caracterizan por definir el conjunto de pasos o fases y las tecnologías involucradas en un proceso de movimiento o procesamiento de datos.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sz="1600" dirty="0"/>
              <a:t>Esto nos permite encapsular el código, hacerlo más legible, más ordenado, estandarizar y automatizar los procesos, entre otros beneficios.</a:t>
            </a:r>
          </a:p>
        </p:txBody>
      </p:sp>
      <p:pic>
        <p:nvPicPr>
          <p:cNvPr id="9" name="Picture 8" descr="Piping in a building in blue tone color">
            <a:extLst>
              <a:ext uri="{FF2B5EF4-FFF2-40B4-BE49-F238E27FC236}">
                <a16:creationId xmlns:a16="http://schemas.microsoft.com/office/drawing/2014/main" id="{0C10DBD3-0739-7C32-B47E-10E97BE83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33" r="20314"/>
          <a:stretch/>
        </p:blipFill>
        <p:spPr>
          <a:xfrm>
            <a:off x="7893698" y="1936575"/>
            <a:ext cx="3694922" cy="42146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AC3DD0-7119-51D5-129D-D61EC63E75DD}"/>
              </a:ext>
            </a:extLst>
          </p:cNvPr>
          <p:cNvSpPr/>
          <p:nvPr/>
        </p:nvSpPr>
        <p:spPr>
          <a:xfrm>
            <a:off x="531037" y="4840277"/>
            <a:ext cx="6954416" cy="8980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Los pipelines de Machine </a:t>
            </a:r>
            <a:r>
              <a:rPr lang="es-ES_tradnl" sz="1600" dirty="0" err="1"/>
              <a:t>Learning</a:t>
            </a:r>
            <a:r>
              <a:rPr lang="es-ES_tradnl" sz="1600" dirty="0"/>
              <a:t> permiten a los equipos de datos iterar rápidamente sobre diferentes modelos y</a:t>
            </a:r>
          </a:p>
          <a:p>
            <a:pPr algn="ctr"/>
            <a:r>
              <a:rPr lang="es-ES_tradnl" sz="1600" dirty="0"/>
              <a:t>ajustes y mejorar continuamente el rendimiento del modelo.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445867-E5B5-6177-A908-1DFD4DB56327}"/>
              </a:ext>
            </a:extLst>
          </p:cNvPr>
          <p:cNvSpPr txBox="1"/>
          <p:nvPr/>
        </p:nvSpPr>
        <p:spPr>
          <a:xfrm>
            <a:off x="458694" y="5813268"/>
            <a:ext cx="709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/>
              <a:t>Los pipelines están conformados por </a:t>
            </a:r>
            <a:r>
              <a:rPr lang="es-ES_tradnl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componentes</a:t>
            </a:r>
            <a:r>
              <a:rPr lang="es-ES_tradnl" sz="1600" dirty="0"/>
              <a:t> y por </a:t>
            </a:r>
            <a:r>
              <a:rPr lang="es-ES_tradnl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artefactos</a:t>
            </a:r>
            <a:r>
              <a:rPr lang="es-ES_tradnl" sz="1600" dirty="0"/>
              <a:t> (</a:t>
            </a:r>
            <a:r>
              <a:rPr lang="es-ES_tradnl" sz="1600" dirty="0" err="1"/>
              <a:t>artifacts</a:t>
            </a:r>
            <a:r>
              <a:rPr lang="es-ES_tradnl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96958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17E28-D582-5D66-4E6A-F66B71357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79B6E-49AB-D2B6-13A2-14AD724B0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CB540-2036-E952-DE89-BDE29889B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873AC-E48D-4DBB-F090-934CCBF0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17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71C44-B06F-7A56-D4A9-C82FD1E52828}"/>
              </a:ext>
            </a:extLst>
          </p:cNvPr>
          <p:cNvSpPr/>
          <p:nvPr/>
        </p:nvSpPr>
        <p:spPr>
          <a:xfrm>
            <a:off x="1009169" y="2008565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Componentes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619A-CF50-C512-EDDD-1684CE837043}"/>
              </a:ext>
            </a:extLst>
          </p:cNvPr>
          <p:cNvSpPr/>
          <p:nvPr/>
        </p:nvSpPr>
        <p:spPr>
          <a:xfrm>
            <a:off x="1009169" y="3695495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Artifact</a:t>
            </a:r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80B52B-B5DD-3E1E-EC64-1B40FFCBE57F}"/>
              </a:ext>
            </a:extLst>
          </p:cNvPr>
          <p:cNvSpPr txBox="1"/>
          <p:nvPr/>
        </p:nvSpPr>
        <p:spPr>
          <a:xfrm>
            <a:off x="3512913" y="2120888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componentes o pasos de un pipeline son piezas de código reutilizables y modulares que reciben una o varias entradas y producen una o varias salidas. Pueden ser scripts, notebooks u otro ejecutable.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0BF80-086E-91F8-CE2D-E1DE534F7BAE}"/>
              </a:ext>
            </a:extLst>
          </p:cNvPr>
          <p:cNvSpPr txBox="1"/>
          <p:nvPr/>
        </p:nvSpPr>
        <p:spPr>
          <a:xfrm>
            <a:off x="3512913" y="3815690"/>
            <a:ext cx="82203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son el resultado de los componentes, su salida. Estos pueden convertirse en la entrada de uno o más componentes para unir los distintos pasos de un pipeline. Los </a:t>
            </a:r>
            <a:r>
              <a:rPr lang="es-ES_tradnl" dirty="0" err="1">
                <a:solidFill>
                  <a:schemeClr val="tx1"/>
                </a:solidFill>
              </a:rPr>
              <a:t>artifacts</a:t>
            </a:r>
            <a:r>
              <a:rPr lang="es-ES_tradnl" dirty="0">
                <a:solidFill>
                  <a:schemeClr val="tx1"/>
                </a:solidFill>
              </a:rPr>
              <a:t> deben ser </a:t>
            </a:r>
            <a:r>
              <a:rPr lang="es-ES_tradnl" dirty="0" err="1">
                <a:solidFill>
                  <a:schemeClr val="tx1"/>
                </a:solidFill>
              </a:rPr>
              <a:t>trackeados</a:t>
            </a:r>
            <a:r>
              <a:rPr lang="es-ES_tradnl" dirty="0">
                <a:solidFill>
                  <a:schemeClr val="tx1"/>
                </a:solidFill>
              </a:rPr>
              <a:t> y versionados.</a:t>
            </a:r>
          </a:p>
        </p:txBody>
      </p:sp>
    </p:spTree>
    <p:extLst>
      <p:ext uri="{BB962C8B-B14F-4D97-AF65-F5344CB8AC3E}">
        <p14:creationId xmlns:p14="http://schemas.microsoft.com/office/powerpoint/2010/main" val="2969356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9B53-E7AC-4231-8A98-F31BB4010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2B93-4CA2-6F78-8C26-A5E96C44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1715F-29AC-2819-6AE6-18F4E30C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40CB-F283-BB5F-BBEA-F699FA11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18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E367EB-F624-0786-F040-25940C1134E1}"/>
              </a:ext>
            </a:extLst>
          </p:cNvPr>
          <p:cNvSpPr/>
          <p:nvPr/>
        </p:nvSpPr>
        <p:spPr>
          <a:xfrm>
            <a:off x="5050147" y="2790463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Descargar </a:t>
            </a:r>
            <a:r>
              <a:rPr lang="es-ES_tradnl" dirty="0" err="1"/>
              <a:t>dataset</a:t>
            </a:r>
            <a:endParaRPr lang="es-ES_trad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893A38-E618-E18F-F6E8-A154CD5E41BA}"/>
              </a:ext>
            </a:extLst>
          </p:cNvPr>
          <p:cNvSpPr/>
          <p:nvPr/>
        </p:nvSpPr>
        <p:spPr>
          <a:xfrm>
            <a:off x="1726162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URL de los </a:t>
            </a:r>
          </a:p>
          <a:p>
            <a:pPr algn="ctr"/>
            <a:r>
              <a:rPr lang="es-ES_tradnl" dirty="0"/>
              <a:t>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F0B5D-402E-0800-96DB-C4BFCEF0DA5E}"/>
              </a:ext>
            </a:extLst>
          </p:cNvPr>
          <p:cNvSpPr/>
          <p:nvPr/>
        </p:nvSpPr>
        <p:spPr>
          <a:xfrm>
            <a:off x="8370961" y="279046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8EA8C2-9CDF-B863-5F9A-6A1A6002E5C0}"/>
              </a:ext>
            </a:extLst>
          </p:cNvPr>
          <p:cNvSpPr/>
          <p:nvPr/>
        </p:nvSpPr>
        <p:spPr>
          <a:xfrm>
            <a:off x="8374132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Remover duplicados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1D2EB8-6980-6A03-7CF8-6CBFFE1DCF5F}"/>
              </a:ext>
            </a:extLst>
          </p:cNvPr>
          <p:cNvSpPr/>
          <p:nvPr/>
        </p:nvSpPr>
        <p:spPr>
          <a:xfrm>
            <a:off x="5050147" y="439601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8BA91-93F8-25FE-23E0-F0EF78C57B08}"/>
              </a:ext>
            </a:extLst>
          </p:cNvPr>
          <p:cNvSpPr/>
          <p:nvPr/>
        </p:nvSpPr>
        <p:spPr>
          <a:xfrm>
            <a:off x="1729333" y="439601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Almacenar datos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037A0-0F34-2653-62DB-DEADC284DA14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3441532" y="3162749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E956ABA-5AC7-6FEB-69FD-71E2AF52766C}"/>
              </a:ext>
            </a:extLst>
          </p:cNvPr>
          <p:cNvCxnSpPr/>
          <p:nvPr/>
        </p:nvCxnSpPr>
        <p:spPr>
          <a:xfrm>
            <a:off x="6762346" y="3156197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128709-06E2-2CE6-DEB6-6EC197B561BE}"/>
              </a:ext>
            </a:extLst>
          </p:cNvPr>
          <p:cNvCxnSpPr>
            <a:cxnSpLocks/>
          </p:cNvCxnSpPr>
          <p:nvPr/>
        </p:nvCxnSpPr>
        <p:spPr>
          <a:xfrm flipH="1">
            <a:off x="6762345" y="4768305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BC744D-E094-CCE9-BCF5-7BB2D7B4D9D8}"/>
              </a:ext>
            </a:extLst>
          </p:cNvPr>
          <p:cNvCxnSpPr>
            <a:cxnSpLocks/>
          </p:cNvCxnSpPr>
          <p:nvPr/>
        </p:nvCxnSpPr>
        <p:spPr>
          <a:xfrm flipH="1">
            <a:off x="3434427" y="4743424"/>
            <a:ext cx="16086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C4EF6BB-1032-0E89-A3FD-78BED811777A}"/>
              </a:ext>
            </a:extLst>
          </p:cNvPr>
          <p:cNvSpPr txBox="1"/>
          <p:nvPr/>
        </p:nvSpPr>
        <p:spPr>
          <a:xfrm>
            <a:off x="8294351" y="3562119"/>
            <a:ext cx="934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Artefacto</a:t>
            </a:r>
            <a:endParaRPr lang="es-ES_tradnl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50A4A4-4B7F-E41B-5952-87B9E40508A6}"/>
              </a:ext>
            </a:extLst>
          </p:cNvPr>
          <p:cNvSpPr txBox="1"/>
          <p:nvPr/>
        </p:nvSpPr>
        <p:spPr>
          <a:xfrm>
            <a:off x="4954288" y="3532500"/>
            <a:ext cx="1272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Componente</a:t>
            </a:r>
            <a:endParaRPr lang="es-ES_tradnl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40475669-7D40-D370-458D-2D882AF833DC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</a:t>
            </a:r>
            <a:r>
              <a:rPr lang="es-ES_tradnl" sz="2800" dirty="0" err="1"/>
              <a:t>Extract</a:t>
            </a:r>
            <a:r>
              <a:rPr lang="es-ES_tradnl" sz="2800" dirty="0"/>
              <a:t> </a:t>
            </a:r>
            <a:r>
              <a:rPr lang="es-ES_tradnl" sz="2800" dirty="0" err="1"/>
              <a:t>Transform</a:t>
            </a:r>
            <a:r>
              <a:rPr lang="es-ES_tradnl" sz="2800" dirty="0"/>
              <a:t> Load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D838A27D-F1D9-BE8A-0066-A5CDD1AD6264}"/>
              </a:ext>
            </a:extLst>
          </p:cNvPr>
          <p:cNvCxnSpPr>
            <a:stCxn id="3" idx="3"/>
            <a:endCxn id="7" idx="3"/>
          </p:cNvCxnSpPr>
          <p:nvPr/>
        </p:nvCxnSpPr>
        <p:spPr>
          <a:xfrm>
            <a:off x="10086331" y="3162749"/>
            <a:ext cx="12700" cy="1605556"/>
          </a:xfrm>
          <a:prstGeom prst="bentConnector3">
            <a:avLst>
              <a:gd name="adj1" fmla="val 290203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37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E872A-1AF7-1EF7-9A08-5D3A474FF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A144-DA5F-C82C-DF10-B0E38F49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/>
              <a:t>Pipelines/flujos de trabajo reproducibles dentro de ML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8DC73-79EC-F9EE-1243-55FCDC53F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142CC-8FDE-0416-5459-64E2C097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19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AAC2-FBE6-148D-14C9-D7F53F8966F4}"/>
              </a:ext>
            </a:extLst>
          </p:cNvPr>
          <p:cNvSpPr/>
          <p:nvPr/>
        </p:nvSpPr>
        <p:spPr>
          <a:xfrm>
            <a:off x="2814827" y="2261399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Ingesta de datos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3251EB-607C-7C26-DB2C-3792F2D8753A}"/>
              </a:ext>
            </a:extLst>
          </p:cNvPr>
          <p:cNvSpPr/>
          <p:nvPr/>
        </p:nvSpPr>
        <p:spPr>
          <a:xfrm>
            <a:off x="483636" y="2261399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Entrada de datos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243DC4-A3EC-4208-9E55-7F407C968DF1}"/>
              </a:ext>
            </a:extLst>
          </p:cNvPr>
          <p:cNvSpPr/>
          <p:nvPr/>
        </p:nvSpPr>
        <p:spPr>
          <a:xfrm>
            <a:off x="5142847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crudo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5A87C3-4E4E-CFC8-70D3-179B28D23DB7}"/>
              </a:ext>
            </a:extLst>
          </p:cNvPr>
          <p:cNvSpPr/>
          <p:nvPr/>
        </p:nvSpPr>
        <p:spPr>
          <a:xfrm>
            <a:off x="9777814" y="3719685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Monitoreo de los datos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8BB302-D2FD-33B2-1A17-71061617505F}"/>
              </a:ext>
            </a:extLst>
          </p:cNvPr>
          <p:cNvSpPr/>
          <p:nvPr/>
        </p:nvSpPr>
        <p:spPr>
          <a:xfrm>
            <a:off x="5142847" y="335036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Entrenamiento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8BA7B-CCD8-F735-C10D-58A6F703CD12}"/>
              </a:ext>
            </a:extLst>
          </p:cNvPr>
          <p:cNvSpPr/>
          <p:nvPr/>
        </p:nvSpPr>
        <p:spPr>
          <a:xfrm>
            <a:off x="2814827" y="335036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Entrenamiento y validación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BC8273-D80E-1D45-7226-AC6187A0095D}"/>
              </a:ext>
            </a:extLst>
          </p:cNvPr>
          <p:cNvCxnSpPr>
            <a:stCxn id="11" idx="3"/>
            <a:endCxn id="10" idx="1"/>
          </p:cNvCxnSpPr>
          <p:nvPr/>
        </p:nvCxnSpPr>
        <p:spPr>
          <a:xfrm>
            <a:off x="219900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C12D712E-8057-3005-B133-A264E3FFDE48}"/>
              </a:ext>
            </a:extLst>
          </p:cNvPr>
          <p:cNvSpPr txBox="1">
            <a:spLocks/>
          </p:cNvSpPr>
          <p:nvPr/>
        </p:nvSpPr>
        <p:spPr>
          <a:xfrm>
            <a:off x="458694" y="1606522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Ejemplo de pipeline de entrenamiento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62CA02-E320-EF29-EE08-5E9BE6EECC89}"/>
              </a:ext>
            </a:extLst>
          </p:cNvPr>
          <p:cNvSpPr/>
          <p:nvPr/>
        </p:nvSpPr>
        <p:spPr>
          <a:xfrm>
            <a:off x="7470867" y="2249634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Pre-procesamiento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FB2CB0-4F4D-3A8D-0713-9B3E3BBE53A8}"/>
              </a:ext>
            </a:extLst>
          </p:cNvPr>
          <p:cNvSpPr/>
          <p:nvPr/>
        </p:nvSpPr>
        <p:spPr>
          <a:xfrm>
            <a:off x="9795716" y="2249634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Dataset</a:t>
            </a:r>
            <a:r>
              <a:rPr lang="es-ES_tradnl" dirty="0"/>
              <a:t> limpio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000E26-422C-34F5-E77E-234502FDAEA5}"/>
              </a:ext>
            </a:extLst>
          </p:cNvPr>
          <p:cNvSpPr/>
          <p:nvPr/>
        </p:nvSpPr>
        <p:spPr>
          <a:xfrm>
            <a:off x="7461915" y="3798107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Segregación de los datos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777861-3BB6-9020-9C51-7E57C20992E0}"/>
              </a:ext>
            </a:extLst>
          </p:cNvPr>
          <p:cNvSpPr/>
          <p:nvPr/>
        </p:nvSpPr>
        <p:spPr>
          <a:xfrm>
            <a:off x="5142847" y="4245793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 err="1"/>
              <a:t>Dataset</a:t>
            </a:r>
            <a:r>
              <a:rPr lang="es-ES_tradnl" sz="1600" dirty="0"/>
              <a:t> de prueba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F53952-8986-F180-FAA3-9981FA233DAD}"/>
              </a:ext>
            </a:extLst>
          </p:cNvPr>
          <p:cNvSpPr/>
          <p:nvPr/>
        </p:nvSpPr>
        <p:spPr>
          <a:xfrm>
            <a:off x="483636" y="3347400"/>
            <a:ext cx="1715370" cy="7445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Artefacto de inferencia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EA7710-1022-E2D5-95BD-9449172783C9}"/>
              </a:ext>
            </a:extLst>
          </p:cNvPr>
          <p:cNvSpPr/>
          <p:nvPr/>
        </p:nvSpPr>
        <p:spPr>
          <a:xfrm>
            <a:off x="2814826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/>
              <a:t>Prueba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21EA53-68EB-DDB3-3BF3-1BB110CF901C}"/>
              </a:ext>
            </a:extLst>
          </p:cNvPr>
          <p:cNvSpPr/>
          <p:nvPr/>
        </p:nvSpPr>
        <p:spPr>
          <a:xfrm>
            <a:off x="5952777" y="5346581"/>
            <a:ext cx="1712199" cy="74457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Almacenamiento en el registro de modelos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4FD9A8-D980-8D4E-CEEF-04676635BC76}"/>
              </a:ext>
            </a:extLst>
          </p:cNvPr>
          <p:cNvCxnSpPr/>
          <p:nvPr/>
        </p:nvCxnSpPr>
        <p:spPr>
          <a:xfrm>
            <a:off x="452702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5636ED-B72B-D4D5-A1D8-6F0846CB1084}"/>
              </a:ext>
            </a:extLst>
          </p:cNvPr>
          <p:cNvCxnSpPr/>
          <p:nvPr/>
        </p:nvCxnSpPr>
        <p:spPr>
          <a:xfrm>
            <a:off x="6855046" y="2633685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A783C4-FAD7-C387-62BA-9B8EDBA5175B}"/>
              </a:ext>
            </a:extLst>
          </p:cNvPr>
          <p:cNvCxnSpPr/>
          <p:nvPr/>
        </p:nvCxnSpPr>
        <p:spPr>
          <a:xfrm>
            <a:off x="9192015" y="262192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7F18319-4E22-05E2-37C0-338820696FCC}"/>
              </a:ext>
            </a:extLst>
          </p:cNvPr>
          <p:cNvCxnSpPr>
            <a:cxnSpLocks/>
          </p:cNvCxnSpPr>
          <p:nvPr/>
        </p:nvCxnSpPr>
        <p:spPr>
          <a:xfrm flipH="1">
            <a:off x="9161993" y="410676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35429B-64FA-EBC1-E603-A78CBEEF587F}"/>
              </a:ext>
            </a:extLst>
          </p:cNvPr>
          <p:cNvCxnSpPr>
            <a:cxnSpLocks/>
            <a:stCxn id="19" idx="1"/>
            <a:endCxn id="8" idx="3"/>
          </p:cNvCxnSpPr>
          <p:nvPr/>
        </p:nvCxnSpPr>
        <p:spPr>
          <a:xfrm flipH="1" flipV="1">
            <a:off x="6858217" y="3722650"/>
            <a:ext cx="603698" cy="4477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63D137F-E0B8-F6F5-0EDA-4BB36982129A}"/>
              </a:ext>
            </a:extLst>
          </p:cNvPr>
          <p:cNvCxnSpPr>
            <a:cxnSpLocks/>
            <a:stCxn id="19" idx="1"/>
            <a:endCxn id="20" idx="3"/>
          </p:cNvCxnSpPr>
          <p:nvPr/>
        </p:nvCxnSpPr>
        <p:spPr>
          <a:xfrm flipH="1">
            <a:off x="6858217" y="4170393"/>
            <a:ext cx="603698" cy="4476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F33EAC-157D-6E42-F52B-4BFFAD0B30F6}"/>
              </a:ext>
            </a:extLst>
          </p:cNvPr>
          <p:cNvCxnSpPr>
            <a:cxnSpLocks/>
          </p:cNvCxnSpPr>
          <p:nvPr/>
        </p:nvCxnSpPr>
        <p:spPr>
          <a:xfrm flipH="1">
            <a:off x="4527025" y="3722650"/>
            <a:ext cx="6158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3F73B25-1431-354A-A7F2-C6760CB28281}"/>
              </a:ext>
            </a:extLst>
          </p:cNvPr>
          <p:cNvCxnSpPr>
            <a:cxnSpLocks/>
            <a:stCxn id="9" idx="1"/>
            <a:endCxn id="21" idx="3"/>
          </p:cNvCxnSpPr>
          <p:nvPr/>
        </p:nvCxnSpPr>
        <p:spPr>
          <a:xfrm flipH="1" flipV="1">
            <a:off x="2199006" y="3719686"/>
            <a:ext cx="615821" cy="29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4B7AF39E-C725-2C4B-165B-EA43034948C7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 rot="16200000" flipH="1">
            <a:off x="1264626" y="4168666"/>
            <a:ext cx="1626895" cy="14735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4AF8D3E-09D6-01A6-15AB-60C717614422}"/>
              </a:ext>
            </a:extLst>
          </p:cNvPr>
          <p:cNvCxnSpPr>
            <a:cxnSpLocks/>
            <a:stCxn id="20" idx="1"/>
            <a:endCxn id="22" idx="0"/>
          </p:cNvCxnSpPr>
          <p:nvPr/>
        </p:nvCxnSpPr>
        <p:spPr>
          <a:xfrm rot="10800000" flipV="1">
            <a:off x="3670927" y="4618079"/>
            <a:ext cx="1471921" cy="72850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3EEE50F4-623A-0013-0D2B-4BE537F6BB7C}"/>
              </a:ext>
            </a:extLst>
          </p:cNvPr>
          <p:cNvCxnSpPr>
            <a:stCxn id="18" idx="3"/>
            <a:endCxn id="7" idx="3"/>
          </p:cNvCxnSpPr>
          <p:nvPr/>
        </p:nvCxnSpPr>
        <p:spPr>
          <a:xfrm flipH="1">
            <a:off x="11490013" y="2621920"/>
            <a:ext cx="21073" cy="1470051"/>
          </a:xfrm>
          <a:prstGeom prst="bentConnector3">
            <a:avLst>
              <a:gd name="adj1" fmla="val -1084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7AA4C9-079B-9866-68F3-AB3262F6131A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527024" y="5718866"/>
            <a:ext cx="142575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485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6B51-0536-556D-0CAD-3D04621F9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D8175-2DE4-4E51-2481-ECFE47CB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Materia de 8 clases teórico-prácticas</a:t>
            </a:r>
          </a:p>
          <a:p>
            <a:r>
              <a:rPr lang="es-ES_tradnl" sz="2400" dirty="0"/>
              <a:t>Clases con diapositivas y desarrollo </a:t>
            </a:r>
          </a:p>
          <a:p>
            <a:r>
              <a:rPr lang="es-ES_tradnl" sz="2400" dirty="0"/>
              <a:t>Estructuras de las clases:</a:t>
            </a:r>
          </a:p>
          <a:p>
            <a:pPr lvl="1"/>
            <a:r>
              <a:rPr lang="es-ES_tradnl" sz="2000" dirty="0"/>
              <a:t>10 minutos repaso de clase anterior</a:t>
            </a:r>
          </a:p>
          <a:p>
            <a:pPr lvl="1"/>
            <a:r>
              <a:rPr lang="es-ES_tradnl" sz="2000" dirty="0"/>
              <a:t>3 bloques de 50 minutos de clases teórico-practicas</a:t>
            </a:r>
          </a:p>
          <a:p>
            <a:pPr lvl="1"/>
            <a:r>
              <a:rPr lang="es-ES_tradnl" sz="2000" dirty="0"/>
              <a:t>2 recreos de 10 minutos</a:t>
            </a:r>
          </a:p>
          <a:p>
            <a:pPr lvl="1"/>
            <a:r>
              <a:rPr lang="es-ES_tradnl" sz="2000" dirty="0"/>
              <a:t>Ejercicio de practica entre las clases. Sin entrega y evaluación.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F608-69CC-E7C9-EB89-FD265E55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70A00-DF0B-20ED-8DDF-13D42DB96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729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D72608-F718-4089-A37F-1809F869D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028F00-CB45-4253-89D7-4F08E02D8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F4E267F-D89B-4EE0-9F51-60775526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70C3580-5C66-45F0-8331-549786B6C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D4FF29-DBA4-50B8-C758-521644BB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Machine Learning Operations (</a:t>
            </a:r>
            <a:r>
              <a:rPr lang="en-US" sz="5200" dirty="0" err="1">
                <a:solidFill>
                  <a:srgbClr val="FFFFFF"/>
                </a:solidFill>
              </a:rPr>
              <a:t>MLOps</a:t>
            </a:r>
            <a:r>
              <a:rPr lang="en-US" sz="52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2599728-3F03-4D25-18EC-5E34467DAD49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DD66B09-DB9E-B9D6-B335-BF246288BDBF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20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07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05A9C-9009-D841-89F2-CB1F4D96F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7E5E-DD2A-300F-D936-C824BB09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Operations</a:t>
            </a:r>
            <a:r>
              <a:rPr lang="es-ES_tradnl" dirty="0"/>
              <a:t> (</a:t>
            </a:r>
            <a:r>
              <a:rPr lang="es-ES_tradnl" dirty="0" err="1"/>
              <a:t>MLOps</a:t>
            </a:r>
            <a:r>
              <a:rPr lang="es-ES_tradnl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9D914-CFCB-8C69-48D7-7B293EE0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3135086"/>
            <a:ext cx="11274612" cy="3010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 err="1"/>
              <a:t>MLOps</a:t>
            </a:r>
            <a:r>
              <a:rPr lang="es-ES_tradnl" sz="2000" dirty="0"/>
              <a:t> es una </a:t>
            </a:r>
            <a:r>
              <a:rPr lang="es-ES_tradnl" sz="2000" b="1" dirty="0"/>
              <a:t>disciplina emergente </a:t>
            </a:r>
            <a:r>
              <a:rPr lang="es-ES_tradnl" sz="2000" dirty="0"/>
              <a:t>que se enfoca en la gestión de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en producción y busca establecer procesos y herramientas para garantizar que los modelos de machine </a:t>
            </a:r>
            <a:r>
              <a:rPr lang="es-ES_tradnl" sz="2000" dirty="0" err="1"/>
              <a:t>learning</a:t>
            </a:r>
            <a:r>
              <a:rPr lang="es-ES_tradnl" sz="2000" dirty="0"/>
              <a:t> sean precisos, escalables y adaptables a diferentes situaciones.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B301-CB10-81AB-83C3-9856E61E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21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4B4AAE-FDE9-F5D5-5B8A-8194FC066D75}"/>
              </a:ext>
            </a:extLst>
          </p:cNvPr>
          <p:cNvSpPr/>
          <p:nvPr/>
        </p:nvSpPr>
        <p:spPr>
          <a:xfrm>
            <a:off x="458695" y="1679508"/>
            <a:ext cx="11274612" cy="136693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b="1" dirty="0" err="1"/>
              <a:t>MLOps</a:t>
            </a:r>
            <a:r>
              <a:rPr lang="es-ES_tradnl" dirty="0"/>
              <a:t>, o </a:t>
            </a:r>
            <a:r>
              <a:rPr lang="es-ES_tradnl" b="1" dirty="0"/>
              <a:t>Machine </a:t>
            </a:r>
            <a:r>
              <a:rPr lang="es-ES_tradnl" b="1" dirty="0" err="1"/>
              <a:t>Learning</a:t>
            </a:r>
            <a:r>
              <a:rPr lang="es-ES_tradnl" b="1" dirty="0"/>
              <a:t> </a:t>
            </a:r>
            <a:r>
              <a:rPr lang="es-ES_tradnl" b="1" dirty="0" err="1"/>
              <a:t>Operations</a:t>
            </a:r>
            <a:r>
              <a:rPr lang="es-ES_tradnl" dirty="0"/>
              <a:t>, es un término que se refiere a las prácticas y herramientas utilizadas para gestionar y desplegar modelos de aprendizaje automático a gran escala en producción de manera efectiva y eficiente.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0860D19-8B97-0C42-721C-CE126909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pic>
        <p:nvPicPr>
          <p:cNvPr id="14" name="Picture 13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1353A2BC-4C71-34F4-64B6-C983DE39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12" y="4396811"/>
            <a:ext cx="4736776" cy="18370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AFF283-1801-3D56-57BA-158612522626}"/>
              </a:ext>
            </a:extLst>
          </p:cNvPr>
          <p:cNvSpPr txBox="1"/>
          <p:nvPr/>
        </p:nvSpPr>
        <p:spPr>
          <a:xfrm>
            <a:off x="7842412" y="6233856"/>
            <a:ext cx="2649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>
                <a:solidFill>
                  <a:schemeClr val="bg1">
                    <a:lumMod val="65000"/>
                  </a:schemeClr>
                </a:solidFill>
              </a:rPr>
              <a:t>Imagen obtenida de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Neal Analytics</a:t>
            </a:r>
            <a:endParaRPr lang="es-ES_tradnl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19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E95AF-4D43-7CB0-25E8-F05E85364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47C29-B035-F973-4DD2-409B523F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8D920-B980-3AAF-6209-754B4FE0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Frecuentemente dentro de la industria se pueden encontrar diferenciados tres niveles de </a:t>
            </a:r>
            <a:r>
              <a:rPr lang="es-ES_tradnl" sz="2000" dirty="0" err="1"/>
              <a:t>MLOps</a:t>
            </a:r>
            <a:r>
              <a:rPr lang="es-ES_tradnl" sz="2000" dirty="0"/>
              <a:t>. Estos niveles se diferencian en cuanto a la cantidad de herramientas/prácticas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que incluyen dentro de su funcionamiento.</a:t>
            </a:r>
          </a:p>
          <a:p>
            <a:pPr marL="0" indent="0">
              <a:buNone/>
            </a:pPr>
            <a:endParaRPr lang="es-ES_tradnl" sz="2000" dirty="0"/>
          </a:p>
          <a:p>
            <a:r>
              <a:rPr lang="es-ES_tradnl" sz="2000" dirty="0"/>
              <a:t>Nivel 0</a:t>
            </a:r>
          </a:p>
          <a:p>
            <a:r>
              <a:rPr lang="es-ES_tradnl" sz="2000" dirty="0"/>
              <a:t>Nivel 1</a:t>
            </a:r>
          </a:p>
          <a:p>
            <a:r>
              <a:rPr lang="es-ES_tradnl" sz="2000" dirty="0"/>
              <a:t>Nivel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3CA3D-FDA2-ADDB-E735-6DB5E05E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22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E88ECFC-41B2-A00C-CA0D-897C3F7E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990E76-E16D-2250-6EF2-A8CDEBB7FD0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Los 3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8718512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5CCE0-C487-E7E7-6BA3-9EF1BFD27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5DA6-9B92-2196-F624-918993F6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9F959-9F1E-D829-A30B-866A21A6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_tradnl" sz="2000" dirty="0"/>
              <a:t>En este nivel no hay prácticas de </a:t>
            </a:r>
            <a:r>
              <a:rPr lang="es-ES_tradnl" sz="2000" dirty="0" err="1"/>
              <a:t>MLOps</a:t>
            </a:r>
            <a:r>
              <a:rPr lang="es-ES_tradnl" sz="2000" dirty="0"/>
              <a:t> en el proceso. Es adecuado para proyectos personales, cuando se está probando algún concepto/arquitectura nueva, para </a:t>
            </a:r>
            <a:r>
              <a:rPr lang="es-ES_tradnl" sz="2000" dirty="0" err="1"/>
              <a:t>POCs</a:t>
            </a:r>
            <a:r>
              <a:rPr lang="es-ES_tradnl" sz="2000" dirty="0"/>
              <a:t>, etc. </a:t>
            </a:r>
          </a:p>
          <a:p>
            <a:pPr marL="0" indent="0">
              <a:buNone/>
            </a:pPr>
            <a:r>
              <a:rPr lang="es-ES_tradnl" sz="2000" dirty="0"/>
              <a:t>En estos casos las ventajas de </a:t>
            </a:r>
            <a:r>
              <a:rPr lang="es-ES_tradnl" sz="2000" dirty="0" err="1"/>
              <a:t>MLOps</a:t>
            </a:r>
            <a:r>
              <a:rPr lang="es-ES_tradnl" sz="2000" dirty="0"/>
              <a:t> se dejan de lado debido a los tiempos de entrega o presupuestos destinados para esas etapas de desarrollo.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El código es monolítico</a:t>
            </a:r>
            <a:r>
              <a:rPr lang="es-ES_tradnl" sz="2000" dirty="0"/>
              <a:t>: se compone de uno o pocos scripts/notebooks que tienen una reusabilidad muy limitada.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El objetivo del desarrollo es el modelo y sus métricas</a:t>
            </a:r>
            <a:r>
              <a:rPr lang="es-ES_tradnl" sz="2000" dirty="0"/>
              <a:t>, no un pipeline de ML.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El foco del equipo no es la puesta en producción </a:t>
            </a:r>
            <a:r>
              <a:rPr lang="es-ES_tradnl" sz="2000" dirty="0"/>
              <a:t>del modelo, si se decide llevarlo a producción tal vez sea tarea de otro equipo de trabajo.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No hay conocimiento de la necesidad de monitoreo y reentrenamiento </a:t>
            </a:r>
            <a:r>
              <a:rPr lang="es-ES_tradnl" sz="2000" dirty="0"/>
              <a:t>del modelo.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DE869-C451-0021-51EB-7D7A6FA2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23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BF5A94E-2372-CB89-6633-0B99D0E3D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549A7-87B8-B857-489D-5B996DE67B6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0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9113639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9471D-B7B8-3500-63D2-458908093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C5101-3E4D-A152-EF3D-B0C2D018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9A1D-39EA-CCE1-7B2C-40847A4C8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 importante cuando ya pasamos por la etapa de </a:t>
            </a:r>
            <a:r>
              <a:rPr lang="es-ES_tradnl" sz="2000" dirty="0" err="1"/>
              <a:t>POCs</a:t>
            </a:r>
            <a:r>
              <a:rPr lang="es-ES_tradnl" sz="2000" dirty="0"/>
              <a:t> y el equipo empieza a pensar en pasar a producción, por lo que se deben considerar procesos más maduros para un desarrollo de software.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El objetivo de esta etapa es un pipeline de ML </a:t>
            </a:r>
            <a:r>
              <a:rPr lang="es-ES_tradnl" sz="2000" dirty="0"/>
              <a:t>que sea reproducible y que, por ejemplo, facilite el re-entrenamiento sobre nuevos datos.</a:t>
            </a:r>
          </a:p>
          <a:p>
            <a:r>
              <a:rPr lang="es-ES_tradnl" sz="2000" dirty="0"/>
              <a:t>El pipeline es desarrollado con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componentes reutilizables</a:t>
            </a:r>
            <a:r>
              <a:rPr lang="es-ES_tradnl" sz="2000" dirty="0"/>
              <a:t>.</a:t>
            </a:r>
          </a:p>
          <a:p>
            <a:r>
              <a:rPr lang="es-ES_tradnl" sz="2000" dirty="0"/>
              <a:t>El código, los artefactos y experimentos se comienzan a seguir (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tracking</a:t>
            </a:r>
            <a:r>
              <a:rPr lang="es-ES_tradnl" sz="2000" dirty="0"/>
              <a:t>) para generar </a:t>
            </a:r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reproducibilidad y transparencia</a:t>
            </a:r>
            <a:r>
              <a:rPr lang="es-ES_tradnl" sz="2000" dirty="0"/>
              <a:t>.</a:t>
            </a:r>
          </a:p>
          <a:p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La salida del pipeline de ML es un artefacto de inferencia </a:t>
            </a:r>
            <a:r>
              <a:rPr lang="es-ES_tradnl" sz="2000" dirty="0"/>
              <a:t>que contiene los pasos de preprocesamiento.</a:t>
            </a:r>
          </a:p>
          <a:p>
            <a:r>
              <a:rPr lang="es-ES_tradnl" sz="2000" dirty="0"/>
              <a:t>Se incorpora el </a:t>
            </a:r>
            <a:r>
              <a:rPr lang="es-ES_tradnl" sz="2000" b="1" dirty="0">
                <a:solidFill>
                  <a:srgbClr val="92D050"/>
                </a:solidFill>
              </a:rPr>
              <a:t>seguimiento/monitoreo </a:t>
            </a:r>
            <a:r>
              <a:rPr lang="es-ES_tradnl" sz="2000" dirty="0"/>
              <a:t>del modelo en producción.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BC9F-200C-B59B-92CC-E521AF20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24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C0C5D7D-8D32-8D12-D9A1-FC101A8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A37218-E09F-E479-CFC5-BBCDB00B7935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1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2977218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5C5C6-363C-93EF-F20D-4A417FB95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C309-E760-9523-2CB2-4B8EC4A8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CC3BE-BCE2-C52B-F95A-AB654EB29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manual del nivel 0, al implementar el nivel 1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r>
              <a:rPr lang="es-ES_tradnl" sz="2000" dirty="0"/>
              <a:t>Estandarización de los procesos</a:t>
            </a:r>
          </a:p>
          <a:p>
            <a:r>
              <a:rPr lang="es-ES_tradnl" sz="2000" dirty="0"/>
              <a:t>Desarrollo más rápido de prototipos: reutilización de código</a:t>
            </a:r>
          </a:p>
          <a:p>
            <a:r>
              <a:rPr lang="es-ES_tradnl" sz="2000" dirty="0"/>
              <a:t>Rapidez en llevar al mercado nuevos productos de datos</a:t>
            </a:r>
          </a:p>
          <a:p>
            <a:r>
              <a:rPr lang="es-ES_tradnl" sz="2000" dirty="0"/>
              <a:t>Evitar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s-ES_tradnl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drift</a:t>
            </a:r>
            <a:r>
              <a:rPr lang="es-ES_tradnl" sz="2000" dirty="0"/>
              <a:t>, la efectividad de predicción que va perdiendo un modelo debido a los cambios de donde se originan los datos.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365CD-9E4C-091E-F9CC-66C9387C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238D1DB-24F6-6A0B-C577-4173175C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AE3644-0DCA-EE6C-BE6F-CF0431534676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1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C076E950-DB05-AB6A-E634-F8F7DBE2E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9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6275C-759A-CAC3-A505-62662703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C4D-1C92-D98E-E93A-BEACFD00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972A1-4A35-3E2B-E27A-C3869698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_tradnl" sz="2000" dirty="0"/>
              <a:t>Este nivel de </a:t>
            </a:r>
            <a:r>
              <a:rPr lang="es-ES_tradnl" sz="2000" dirty="0" err="1"/>
              <a:t>MLOps</a:t>
            </a:r>
            <a:r>
              <a:rPr lang="es-ES_tradnl" sz="2000" dirty="0"/>
              <a:t> está pensado para compañías o proyectos de ML de gran escala, largo alcance y con un nivel de madurez muy avanzado. En esta etapa se cambia el foco del trabajo de desarrollar el pipeline de ML a mejorar sus componentes. </a:t>
            </a:r>
          </a:p>
          <a:p>
            <a:pPr marL="0" indent="0">
              <a:buNone/>
            </a:pPr>
            <a:r>
              <a:rPr lang="es-ES_tradnl" sz="2000" dirty="0"/>
              <a:t>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asume que ya se cuenta con múltiples pipelines de ML productivos y continúa aumentando el nivel de automatización aún más.</a:t>
            </a:r>
          </a:p>
          <a:p>
            <a:pPr marL="0" indent="0">
              <a:buNone/>
            </a:pPr>
            <a:r>
              <a:rPr lang="es-ES_tradnl" sz="2000" dirty="0"/>
              <a:t>Características de esta etapa:</a:t>
            </a:r>
          </a:p>
          <a:p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Integración continua (CI):</a:t>
            </a:r>
            <a:r>
              <a:rPr lang="es-ES_tradnl" sz="2000" dirty="0"/>
              <a:t> cada vez que un componente es modificado se ejecutan pruebas de integración para verificar que el componente funciona de la forma esperada.</a:t>
            </a:r>
          </a:p>
          <a:p>
            <a:r>
              <a:rPr lang="es-ES_tradn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Despliegue continuo (CD): </a:t>
            </a:r>
            <a:r>
              <a:rPr lang="es-ES_tradnl" sz="2000" dirty="0"/>
              <a:t>cada componente que pasa satisfactoriamente las pruebas es desplegado de manera automática y comienza a ejecutarse en producción como parte de los pipelines de ML.</a:t>
            </a:r>
          </a:p>
          <a:p>
            <a:r>
              <a:rPr lang="es-ES_tradnl" sz="2000" b="1" dirty="0">
                <a:solidFill>
                  <a:schemeClr val="accent6">
                    <a:lumMod val="75000"/>
                  </a:schemeClr>
                </a:solidFill>
              </a:rPr>
              <a:t>Entrenamiento continuo: </a:t>
            </a:r>
            <a:r>
              <a:rPr lang="es-ES_tradnl" sz="2000" dirty="0"/>
              <a:t>cuando un componente cambia o cuando ingresan datos con nuevas distribuciones, se disparan las ejecuciones de los pipelines de entrenamiento y el proceso de CI/CD es ejecutado nuevamente.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1234-CB7D-F6CB-296D-C0F5C82C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26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4FD9FC-1BC4-42BC-8F67-9B83A78DE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B5EC5D-6D97-7987-6E45-135C1C5F1A3F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Nivel 2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355293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D4CD8-8567-A6CE-E583-DD24396DA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63E2-BE4A-B7AA-2FF5-A9B992959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A904-DAB1-6D09-33C3-B9506FFBD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85314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Con respecto a la implementación del nivel 1, al implementar el nivel 2 de </a:t>
            </a:r>
            <a:r>
              <a:rPr lang="es-ES_tradnl" sz="2000" dirty="0" err="1"/>
              <a:t>MLOps</a:t>
            </a:r>
            <a:r>
              <a:rPr lang="es-ES_tradnl" sz="2000" dirty="0"/>
              <a:t> podemos obtener las siguientes ventajas:</a:t>
            </a:r>
          </a:p>
          <a:p>
            <a:pPr marL="0" indent="0">
              <a:buNone/>
            </a:pPr>
            <a:r>
              <a:rPr lang="es-ES_tradnl" sz="2000" dirty="0"/>
              <a:t> </a:t>
            </a:r>
          </a:p>
          <a:p>
            <a:r>
              <a:rPr lang="es-ES_tradnl" sz="2000" dirty="0"/>
              <a:t>Iteración más rápida para llevar pipelines a producción</a:t>
            </a:r>
          </a:p>
          <a:p>
            <a:r>
              <a:rPr lang="es-ES_tradnl" sz="2000" dirty="0"/>
              <a:t>Es más sencillo implementar A/B </a:t>
            </a:r>
            <a:r>
              <a:rPr lang="es-ES_tradnl" sz="2000" dirty="0" err="1"/>
              <a:t>testing</a:t>
            </a:r>
            <a:r>
              <a:rPr lang="es-ES_tradnl" sz="2000" dirty="0"/>
              <a:t> sobre los cambios</a:t>
            </a:r>
          </a:p>
          <a:p>
            <a:r>
              <a:rPr lang="es-ES_tradnl" sz="2000" dirty="0"/>
              <a:t>El trabajo cooperativo entre grandes equipos de personas se facilita</a:t>
            </a:r>
          </a:p>
          <a:p>
            <a:r>
              <a:rPr lang="es-ES_tradnl" sz="2000" dirty="0"/>
              <a:t>Se comienza a trabajar en la mejora continua del proceso productivo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57DB7-5C88-1F08-8DA0-F1BF62DD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27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C09F0DB-3855-72F8-7F59-1ED39FB93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4C3CC8B-50C2-3E89-49A9-4880993EEC48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Ventajas de implementar el Nivel 2</a:t>
            </a:r>
          </a:p>
        </p:txBody>
      </p:sp>
      <p:pic>
        <p:nvPicPr>
          <p:cNvPr id="8" name="Graphic 7" descr="Right And Left Brain outline">
            <a:extLst>
              <a:ext uri="{FF2B5EF4-FFF2-40B4-BE49-F238E27FC236}">
                <a16:creationId xmlns:a16="http://schemas.microsoft.com/office/drawing/2014/main" id="{9E7D280F-8532-7955-0221-5963878D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89" y="2257154"/>
            <a:ext cx="2343691" cy="23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275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627FD-6A94-4820-0A83-9903D5F8A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70D9-EA5D-E2BB-73CF-E4B851A1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Niveles de </a:t>
            </a:r>
            <a:r>
              <a:rPr lang="es-ES_tradnl" dirty="0" err="1"/>
              <a:t>MLOps</a:t>
            </a:r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30973-C3C0-0B72-FC16-E01F9C9C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28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1FCCA93-5CB1-9D2A-137F-3C621478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B8BCAFE-2866-FB42-3F3A-28212D40E68C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Comparación entre los distintos niveles de </a:t>
            </a:r>
            <a:r>
              <a:rPr lang="es-ES_tradnl" sz="2800" dirty="0" err="1"/>
              <a:t>MLOps</a:t>
            </a:r>
            <a:endParaRPr lang="es-ES_tradnl" sz="2800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F219152-2309-445E-9BFE-3089FCAB6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251167"/>
              </p:ext>
            </p:extLst>
          </p:nvPr>
        </p:nvGraphicFramePr>
        <p:xfrm>
          <a:off x="458889" y="2452277"/>
          <a:ext cx="11274417" cy="213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40703">
                  <a:extLst>
                    <a:ext uri="{9D8B030D-6E8A-4147-A177-3AD203B41FA5}">
                      <a16:colId xmlns:a16="http://schemas.microsoft.com/office/drawing/2014/main" val="3993088257"/>
                    </a:ext>
                  </a:extLst>
                </a:gridCol>
                <a:gridCol w="1073020">
                  <a:extLst>
                    <a:ext uri="{9D8B030D-6E8A-4147-A177-3AD203B41FA5}">
                      <a16:colId xmlns:a16="http://schemas.microsoft.com/office/drawing/2014/main" val="18610159"/>
                    </a:ext>
                  </a:extLst>
                </a:gridCol>
                <a:gridCol w="1744416">
                  <a:extLst>
                    <a:ext uri="{9D8B030D-6E8A-4147-A177-3AD203B41FA5}">
                      <a16:colId xmlns:a16="http://schemas.microsoft.com/office/drawing/2014/main" val="3774583601"/>
                    </a:ext>
                  </a:extLst>
                </a:gridCol>
                <a:gridCol w="1252713">
                  <a:extLst>
                    <a:ext uri="{9D8B030D-6E8A-4147-A177-3AD203B41FA5}">
                      <a16:colId xmlns:a16="http://schemas.microsoft.com/office/drawing/2014/main" val="188722160"/>
                    </a:ext>
                  </a:extLst>
                </a:gridCol>
                <a:gridCol w="1192316">
                  <a:extLst>
                    <a:ext uri="{9D8B030D-6E8A-4147-A177-3AD203B41FA5}">
                      <a16:colId xmlns:a16="http://schemas.microsoft.com/office/drawing/2014/main" val="86523664"/>
                    </a:ext>
                  </a:extLst>
                </a:gridCol>
                <a:gridCol w="1175657">
                  <a:extLst>
                    <a:ext uri="{9D8B030D-6E8A-4147-A177-3AD203B41FA5}">
                      <a16:colId xmlns:a16="http://schemas.microsoft.com/office/drawing/2014/main" val="3937120824"/>
                    </a:ext>
                  </a:extLst>
                </a:gridCol>
                <a:gridCol w="1296955">
                  <a:extLst>
                    <a:ext uri="{9D8B030D-6E8A-4147-A177-3AD203B41FA5}">
                      <a16:colId xmlns:a16="http://schemas.microsoft.com/office/drawing/2014/main" val="2904502988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84181886"/>
                    </a:ext>
                  </a:extLst>
                </a:gridCol>
                <a:gridCol w="1096408">
                  <a:extLst>
                    <a:ext uri="{9D8B030D-6E8A-4147-A177-3AD203B41FA5}">
                      <a16:colId xmlns:a16="http://schemas.microsoft.com/office/drawing/2014/main" val="1982792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Objetivo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Re-entrenamiento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Equipo de trabajo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Aplicación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Producción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Reutilización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Infraestructura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Dificultad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38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Difícil, manual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 err="1"/>
                        <a:t>POCs</a:t>
                      </a:r>
                      <a:endParaRPr lang="es-ES_tradnl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Poca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0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manual o disparador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1-20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Pequeña/</a:t>
                      </a:r>
                    </a:p>
                    <a:p>
                      <a:r>
                        <a:rPr lang="es-ES_tradnl" sz="1400" dirty="0"/>
                        <a:t>mediana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 Intermedia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31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dirty="0"/>
                        <a:t>Nivel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Fácil, automático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Mediana/</a:t>
                      </a:r>
                    </a:p>
                    <a:p>
                      <a:r>
                        <a:rPr lang="es-ES_tradnl" sz="1400" dirty="0"/>
                        <a:t>gran escala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Mucha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400" dirty="0"/>
                        <a:t>Difícil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492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0569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DB3686-D19B-12C3-5F00-760F2CA20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1C33444-AE44-8939-C783-E0800D318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349F370-8ABD-DF15-05CE-EE643C457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E398AD2-C069-1C69-8EF2-ED8AECA0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725C9F-8EF8-ECA3-D846-2CFA5D3E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C896295-BDA4-256B-9A0A-0B951D5C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71EF3D3-D1DD-64ED-E0A5-FC18828F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DA724E3-AB50-5AC5-296A-13E890B5FE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19F2D7-DA21-FE95-17E3-26F90A55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¿Qué es producción?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6CC22AA-3405-5980-5390-4163BCD60BD0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BC9D666-C890-8EA3-70BA-1528CC9F2D25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29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59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B7AB6-3D18-E60D-11EC-AD3ABBA77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07FF-300A-01AC-2B53-C2424622D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52869-9C79-AC2F-4F24-5F5AD13FD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Repositorio de la materia:</a:t>
            </a:r>
          </a:p>
          <a:p>
            <a:pPr marL="0" indent="0" algn="ctr">
              <a:buNone/>
            </a:pPr>
            <a:r>
              <a:rPr lang="es-ES_tradnl" sz="2000" dirty="0">
                <a:hlinkClick r:id="rId2"/>
              </a:rPr>
              <a:t>https://github.com/FIUBA-Posgrado-Inteligencia-Artificial/aprendizaje_maquina_II</a:t>
            </a:r>
            <a:endParaRPr lang="es-ES_tradnl" sz="2000" dirty="0"/>
          </a:p>
          <a:p>
            <a:pPr marL="0" indent="0">
              <a:buNone/>
            </a:pPr>
            <a:r>
              <a:rPr lang="es-ES_tradnl" sz="2400" dirty="0"/>
              <a:t>Consultas</a:t>
            </a:r>
          </a:p>
          <a:p>
            <a:pPr lvl="1"/>
            <a:r>
              <a:rPr lang="es-ES_tradnl" sz="2000" dirty="0"/>
              <a:t>Servidor en </a:t>
            </a:r>
            <a:r>
              <a:rPr lang="es-ES_tradnl" sz="2000" dirty="0" err="1"/>
              <a:t>Discord</a:t>
            </a:r>
            <a:r>
              <a:rPr lang="es-ES_tradnl" sz="2000" dirty="0"/>
              <a:t>: </a:t>
            </a:r>
            <a:r>
              <a:rPr lang="es-ES_tradnl" sz="2000" dirty="0">
                <a:hlinkClick r:id="rId3"/>
              </a:rPr>
              <a:t>https://discord.gg/YzV2rxGzqY</a:t>
            </a:r>
            <a:endParaRPr lang="es-ES_tradnl" sz="2000" dirty="0"/>
          </a:p>
          <a:p>
            <a:pPr lvl="1"/>
            <a:r>
              <a:rPr lang="es-ES_tradnl" sz="2000" dirty="0"/>
              <a:t>Correo</a:t>
            </a:r>
          </a:p>
          <a:p>
            <a:pPr lvl="2"/>
            <a:r>
              <a:rPr lang="es-ES_tradnl" sz="1800" dirty="0"/>
              <a:t>Facundo Adrián Lucianna: </a:t>
            </a:r>
            <a:r>
              <a:rPr lang="en-US" sz="1800" dirty="0">
                <a:hlinkClick r:id="rId4"/>
              </a:rPr>
              <a:t>flucianna@fi.uba.ar</a:t>
            </a:r>
            <a:endParaRPr lang="en-US" sz="1800" dirty="0"/>
          </a:p>
          <a:p>
            <a:pPr lvl="2"/>
            <a:r>
              <a:rPr lang="es-ES_tradnl" sz="1800" dirty="0"/>
              <a:t>Álvaro Gabriel </a:t>
            </a:r>
            <a:r>
              <a:rPr lang="es-ES_tradnl" sz="1800" dirty="0" err="1"/>
              <a:t>Pizá</a:t>
            </a:r>
            <a:r>
              <a:rPr lang="es-ES_tradnl" sz="1800" dirty="0"/>
              <a:t>: </a:t>
            </a:r>
            <a:r>
              <a:rPr lang="es-ES_tradnl" sz="1800" dirty="0">
                <a:hlinkClick r:id="rId5"/>
              </a:rPr>
              <a:t>piza.ag@gmail.com</a:t>
            </a:r>
            <a:endParaRPr lang="es-ES_tradnl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7B8FB-9E28-A964-8D2D-B552DEE8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08262-9A45-9F7B-06BD-552025A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878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901AA-9602-5896-B601-D7640860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43E35-C942-D1C2-A852-C40DA767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EB1E1-F5A3-A14F-0DB5-1360E8FC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1AAC3-FAE9-BF19-340A-9CC12494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2C3CC-5885-9EAB-9FAF-853DDF041B66}"/>
              </a:ext>
            </a:extLst>
          </p:cNvPr>
          <p:cNvSpPr/>
          <p:nvPr/>
        </p:nvSpPr>
        <p:spPr>
          <a:xfrm>
            <a:off x="1144493" y="1814440"/>
            <a:ext cx="4288971" cy="89003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de desarrollo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EB6BBA-64CE-83BA-818E-C2EC6098A491}"/>
              </a:ext>
            </a:extLst>
          </p:cNvPr>
          <p:cNvSpPr/>
          <p:nvPr/>
        </p:nvSpPr>
        <p:spPr>
          <a:xfrm>
            <a:off x="6758538" y="1806923"/>
            <a:ext cx="4288971" cy="90506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Entorno productivo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05CB9C-F0EC-A0AD-0121-A5C87B312B9A}"/>
              </a:ext>
            </a:extLst>
          </p:cNvPr>
          <p:cNvSpPr txBox="1"/>
          <p:nvPr/>
        </p:nvSpPr>
        <p:spPr>
          <a:xfrm>
            <a:off x="1144493" y="2845833"/>
            <a:ext cx="4288971" cy="341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Entorno donde comienzan a gestarse los proyectos</a:t>
            </a:r>
            <a:r>
              <a:rPr lang="es-ES_tradnl" dirty="0"/>
              <a:t>, se realizan los primeros análisis exploratorios de datos y </a:t>
            </a:r>
            <a:r>
              <a:rPr lang="es-ES_tradnl" dirty="0" err="1"/>
              <a:t>POCs</a:t>
            </a:r>
            <a:r>
              <a:rPr lang="es-ES_tradnl" dirty="0"/>
              <a:t>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donde podemos hacer pruebas sin miedo a que, si nos equivocamos, afectemos un proceso crítico. 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Debe ser lo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parecido</a:t>
            </a:r>
            <a:r>
              <a:rPr lang="es-ES_tradnl" dirty="0"/>
              <a:t> posible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 entorno productivo</a:t>
            </a:r>
            <a:r>
              <a:rPr lang="es-ES_tradnl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s-ES_tradn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93A33-1A90-605A-19B2-3D8182172B87}"/>
              </a:ext>
            </a:extLst>
          </p:cNvPr>
          <p:cNvSpPr txBox="1"/>
          <p:nvPr/>
        </p:nvSpPr>
        <p:spPr>
          <a:xfrm>
            <a:off x="6758535" y="2845833"/>
            <a:ext cx="4288971" cy="31393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/>
              <a:t>Entorno donde se ejecutan los procesos que ya fueron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validados por el negocio.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Hay más tareas que se ejecutan de manera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automática</a:t>
            </a:r>
            <a:r>
              <a:rPr lang="es-ES_tradnl" dirty="0"/>
              <a:t>, por ejemplo: predicciones, </a:t>
            </a:r>
            <a:r>
              <a:rPr lang="es-ES_tradnl" dirty="0" err="1"/>
              <a:t>tests</a:t>
            </a:r>
            <a:r>
              <a:rPr lang="es-ES_tradnl" dirty="0"/>
              <a:t> unitarios sobre funciones, etc.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Es un entorno más </a:t>
            </a:r>
            <a:r>
              <a:rPr lang="es-ES_tradnl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estable</a:t>
            </a:r>
            <a:r>
              <a:rPr lang="es-ES_tradnl" dirty="0"/>
              <a:t> que el de desarrollo.</a:t>
            </a:r>
            <a:endParaRPr lang="es-ES_tradnl" b="1" dirty="0"/>
          </a:p>
        </p:txBody>
      </p:sp>
    </p:spTree>
    <p:extLst>
      <p:ext uri="{BB962C8B-B14F-4D97-AF65-F5344CB8AC3E}">
        <p14:creationId xmlns:p14="http://schemas.microsoft.com/office/powerpoint/2010/main" val="13283662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F102B-7A6B-6233-3AC5-7C6010A1E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83E5-D62D-AE43-1CA8-EA7CE1320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15E26-795F-1771-8F7D-C7DB7642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3EB2F-F5AA-A38E-58DF-EFD2F1D3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31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A1890C-6690-9A9A-74C1-ADEAE06C9CDE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Propósito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7E443-A936-EBE5-8636-F20F2E58383C}"/>
              </a:ext>
            </a:extLst>
          </p:cNvPr>
          <p:cNvSpPr/>
          <p:nvPr/>
        </p:nvSpPr>
        <p:spPr>
          <a:xfrm>
            <a:off x="1009169" y="3270720"/>
            <a:ext cx="2195866" cy="116372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Escala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D3FDF3-CCA4-83C6-4C7F-C189417D5CA0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utiliza para desarrollar y probar nuevas aplicaciones y funcionalidades. </a:t>
            </a:r>
          </a:p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se utiliza para alojar aplicaciones y servicios que están siendo utilizados por los usuarios finales.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28517D-4F94-E46A-6995-27D3384C8F55}"/>
              </a:ext>
            </a:extLst>
          </p:cNvPr>
          <p:cNvSpPr/>
          <p:nvPr/>
        </p:nvSpPr>
        <p:spPr>
          <a:xfrm>
            <a:off x="1009169" y="4850118"/>
            <a:ext cx="2195866" cy="11637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Configuración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985A4-DEE1-BD39-9299-2ECA2175460B}"/>
              </a:ext>
            </a:extLst>
          </p:cNvPr>
          <p:cNvSpPr txBox="1"/>
          <p:nvPr/>
        </p:nvSpPr>
        <p:spPr>
          <a:xfrm>
            <a:off x="3512912" y="3252415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 </a:t>
            </a:r>
            <a:r>
              <a:rPr lang="es-ES_tradnl" dirty="0">
                <a:solidFill>
                  <a:schemeClr val="tx1"/>
                </a:solidFill>
              </a:rPr>
              <a:t>se suele ejecutar en una sola máquina o en un pequeño grupo de máquinas, mientras que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 </a:t>
            </a:r>
            <a:r>
              <a:rPr lang="es-ES_tradnl" dirty="0">
                <a:solidFill>
                  <a:schemeClr val="tx1"/>
                </a:solidFill>
              </a:rPr>
              <a:t>suele tener múltiples máquinas y una mayor capacidad para manejar grandes volúmenes de datos.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53207-C9C6-A0AB-2437-62B652E5CB7C}"/>
              </a:ext>
            </a:extLst>
          </p:cNvPr>
          <p:cNvSpPr txBox="1"/>
          <p:nvPr/>
        </p:nvSpPr>
        <p:spPr>
          <a:xfrm>
            <a:off x="3512912" y="48501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la configuración es más flexible y menos rigurosa, y los desarrolladores pueden hacer cambios y ajustes según sea necesario.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la configuración es más rígida y estándar para garantizar la estabilidad y seguridad de los sistemas.</a:t>
            </a:r>
          </a:p>
        </p:txBody>
      </p:sp>
    </p:spTree>
    <p:extLst>
      <p:ext uri="{BB962C8B-B14F-4D97-AF65-F5344CB8AC3E}">
        <p14:creationId xmlns:p14="http://schemas.microsoft.com/office/powerpoint/2010/main" val="6922155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791B1-2C0A-2609-EF2B-38380D709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D739-C0F4-40E9-6A76-EC6613EF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3676D-0872-A5FD-42B1-C7518FDE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490D-FF31-2B0A-2C1A-6AAE6258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32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38FCF5-057B-2965-E164-FAC1968FF676}"/>
              </a:ext>
            </a:extLst>
          </p:cNvPr>
          <p:cNvSpPr/>
          <p:nvPr/>
        </p:nvSpPr>
        <p:spPr>
          <a:xfrm>
            <a:off x="1009169" y="1691323"/>
            <a:ext cx="2195866" cy="116371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Acceso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5A9353-7AED-51F8-C653-B79EEA7578AB}"/>
              </a:ext>
            </a:extLst>
          </p:cNvPr>
          <p:cNvSpPr/>
          <p:nvPr/>
        </p:nvSpPr>
        <p:spPr>
          <a:xfrm>
            <a:off x="1009169" y="3378253"/>
            <a:ext cx="2195866" cy="1163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Mantenimiento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F8F19-25A3-D549-CF4C-C7EBC5FBA394}"/>
              </a:ext>
            </a:extLst>
          </p:cNvPr>
          <p:cNvSpPr txBox="1"/>
          <p:nvPr/>
        </p:nvSpPr>
        <p:spPr>
          <a:xfrm>
            <a:off x="3512913" y="1673018"/>
            <a:ext cx="8220393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tienen un acceso completo y libre para modificar y probar el sistema.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acceso se limita solo a aquellos usuarios que necesitan interactuar con el sistema para cumplir con sus roles y responsabilidades.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CF9B5-C2CF-0814-0121-62077995E7A2}"/>
              </a:ext>
            </a:extLst>
          </p:cNvPr>
          <p:cNvSpPr txBox="1"/>
          <p:nvPr/>
        </p:nvSpPr>
        <p:spPr>
          <a:xfrm>
            <a:off x="3512912" y="3252415"/>
            <a:ext cx="8220393" cy="14773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_tradnl" dirty="0">
                <a:solidFill>
                  <a:schemeClr val="tx1"/>
                </a:solidFill>
              </a:rPr>
              <a:t>En un </a:t>
            </a:r>
            <a:r>
              <a:rPr lang="es-ES_tradnl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entorno de desarrollo</a:t>
            </a:r>
            <a:r>
              <a:rPr lang="es-ES_tradnl" dirty="0">
                <a:solidFill>
                  <a:schemeClr val="tx1"/>
                </a:solidFill>
              </a:rPr>
              <a:t>, los desarrolladores son responsables de mantener el sistema y corregir los errores que se encuentran durante el proceso de desarrollo y pruebas. En cambio, en un </a:t>
            </a:r>
            <a:r>
              <a:rPr lang="es-ES_tradnl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entorno de producción</a:t>
            </a:r>
            <a:r>
              <a:rPr lang="es-ES_tradnl" dirty="0">
                <a:solidFill>
                  <a:schemeClr val="tx1"/>
                </a:solidFill>
              </a:rPr>
              <a:t>, el equipo de operaciones y soporte son responsables de mantener el sistema y corregir los errores en un ambiente de producción en vivo.</a:t>
            </a:r>
          </a:p>
        </p:txBody>
      </p:sp>
    </p:spTree>
    <p:extLst>
      <p:ext uri="{BB962C8B-B14F-4D97-AF65-F5344CB8AC3E}">
        <p14:creationId xmlns:p14="http://schemas.microsoft.com/office/powerpoint/2010/main" val="22146836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EB13-830E-11E6-280A-69716ED7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6007-E2A7-101F-1503-973ADAAC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9D958-26A3-2F3E-69F9-F0880E4C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CFCC6-0D05-A97F-F113-B2CF8CFA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3E440-0E03-D428-21B4-33F1800B1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De lo que vimos, un entorno de producción es un entorno muy estandarizado, pero en general el entorno de desarrollo se deja de lado, el cual debe ser estandarizado idealmente a nivel empresa, pero al menos equipo.</a:t>
            </a:r>
          </a:p>
          <a:p>
            <a:pPr marL="0" indent="0">
              <a:buNone/>
            </a:pPr>
            <a:r>
              <a:rPr lang="es-ES_tradnl" sz="2000" dirty="0"/>
              <a:t>Cuando se trabaja en equipo todos deben usar las mismas herramientas, por ejemplo, un desarrollo de Python,</a:t>
            </a:r>
          </a:p>
          <a:p>
            <a:pPr lvl="1"/>
            <a:r>
              <a:rPr lang="es-ES_tradnl" sz="1800" dirty="0"/>
              <a:t>Se debe usar la misma versión de Python, y principalmente la misma versión que el usado en el entorno de producción.</a:t>
            </a:r>
          </a:p>
          <a:p>
            <a:pPr lvl="1"/>
            <a:r>
              <a:rPr lang="es-ES_tradnl" sz="1800" dirty="0"/>
              <a:t>Las librerías usadas, registrando con detalle la versión usada.</a:t>
            </a:r>
          </a:p>
          <a:p>
            <a:pPr marL="0" indent="0">
              <a:buNone/>
            </a:pPr>
            <a:r>
              <a:rPr lang="es-ES_tradnl" sz="2000" dirty="0"/>
              <a:t>Esto se puede hacer mediante scripting, un script usando pyenv-virtualenv o </a:t>
            </a:r>
            <a:r>
              <a:rPr lang="es-ES_tradnl" sz="2000" dirty="0" err="1"/>
              <a:t>conda</a:t>
            </a:r>
            <a:r>
              <a:rPr lang="es-ES_tradnl" sz="2000" dirty="0"/>
              <a:t>, creando el entorno virtual e instalando la versión correcta de Python y las librerías. Esto se puede subir a un repositorio, y cada vez que hay un nuevo miembro, que ejecute ese script.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39B039-3B33-6E4B-08EB-9FF74CCFDB13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3535106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A151B-EEC9-BDDD-CE69-EF847ED37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A907-7BD8-E67A-0312-C2CDA8F8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¿Qué es producción?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8A35C-DB1B-3BC3-140E-F60611E5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9FA40-36E2-09A9-17C9-913DBA18B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A1CD5-5DA7-9B21-7EFC-3F585E9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Una forma de estandarizar fácilmente el entorno de desarrollo es pasar a una solución de la nube, el cual permite estandarizar a todo miembro del equipo a tener las mismas herramientas.</a:t>
            </a:r>
          </a:p>
          <a:p>
            <a:pPr marL="0" indent="0">
              <a:buNone/>
            </a:pPr>
            <a:r>
              <a:rPr lang="es-ES_tradnl" sz="2000" dirty="0"/>
              <a:t>Al hacer esto siempre se asegura que todos tengan el mismo </a:t>
            </a:r>
            <a:r>
              <a:rPr lang="es-ES_tradnl" sz="2000" dirty="0" err="1"/>
              <a:t>stack</a:t>
            </a:r>
            <a:r>
              <a:rPr lang="es-ES_tradnl" sz="2000" dirty="0"/>
              <a:t> de tecnología, corriendo sobre el mismo hardware y además es fácil de administrar por el equipo de IT.</a:t>
            </a:r>
          </a:p>
          <a:p>
            <a:pPr marL="0" indent="0">
              <a:buNone/>
            </a:pPr>
            <a:r>
              <a:rPr lang="es-ES_tradnl" sz="2000" dirty="0"/>
              <a:t>Algunas soluciones ofrecen hasta el IDE en la nube, como </a:t>
            </a:r>
            <a:r>
              <a:rPr lang="es-ES_tradnl" sz="2000" dirty="0">
                <a:hlinkClick r:id="rId3"/>
              </a:rPr>
              <a:t>Amazon SageMaker Studio</a:t>
            </a:r>
            <a:r>
              <a:rPr lang="es-ES_tradnl" sz="2000" dirty="0"/>
              <a:t>. </a:t>
            </a:r>
          </a:p>
          <a:p>
            <a:pPr marL="0" indent="0">
              <a:buNone/>
            </a:pPr>
            <a:r>
              <a:rPr lang="es-ES_tradnl" sz="2000" dirty="0"/>
              <a:t>Otras soluciones permiten usar el IDE que el usuario desee, pero corriendo en una máquina de la nube, tal como la solución propuesta por </a:t>
            </a:r>
            <a:r>
              <a:rPr lang="es-ES_tradnl" sz="2000" dirty="0">
                <a:hlinkClick r:id="rId4"/>
              </a:rPr>
              <a:t>GitHub </a:t>
            </a:r>
            <a:r>
              <a:rPr lang="es-ES_tradnl" sz="2000" dirty="0" err="1">
                <a:hlinkClick r:id="rId4"/>
              </a:rPr>
              <a:t>Codespaces</a:t>
            </a:r>
            <a:r>
              <a:rPr lang="es-ES_tradnl" sz="2000" dirty="0"/>
              <a:t>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CA1C58-63DE-761E-7052-663C16EE3DAB}"/>
              </a:ext>
            </a:extLst>
          </p:cNvPr>
          <p:cNvSpPr txBox="1">
            <a:spLocks/>
          </p:cNvSpPr>
          <p:nvPr/>
        </p:nvSpPr>
        <p:spPr>
          <a:xfrm>
            <a:off x="458694" y="1427930"/>
            <a:ext cx="10895106" cy="500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/>
              <a:t>Estandarización del entorno de desarrollo</a:t>
            </a:r>
          </a:p>
        </p:txBody>
      </p:sp>
    </p:spTree>
    <p:extLst>
      <p:ext uri="{BB962C8B-B14F-4D97-AF65-F5344CB8AC3E}">
        <p14:creationId xmlns:p14="http://schemas.microsoft.com/office/powerpoint/2010/main" val="23088206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76367-3420-8EC2-B2D5-8662BDEBC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FB266B6-FD81-6944-B33C-D7C9BC30B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9D8C9A7-55E1-1EE2-0011-B88A42357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DD3808-4B63-6BD2-8E81-A22218DBF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105DCE-AAEF-81FE-7C88-544EF7E11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4E91F5A-450C-8C26-AB85-9311D701F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3341DB-6AB0-15A0-50EE-FDEA77636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FC78691-BA32-F384-2CAC-68D2DDBD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0CD256-873C-1EF9-4639-5C7D1E2D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105918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5200" dirty="0">
                <a:solidFill>
                  <a:srgbClr val="FFFFFF"/>
                </a:solidFill>
              </a:rPr>
              <a:t>Buenas prácticas de programación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CECB46C-2078-43DA-563B-0BC2F1C0F172}"/>
              </a:ext>
            </a:extLst>
          </p:cNvPr>
          <p:cNvSpPr txBox="1">
            <a:spLocks/>
          </p:cNvSpPr>
          <p:nvPr/>
        </p:nvSpPr>
        <p:spPr>
          <a:xfrm>
            <a:off x="611094" y="64138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>
              <a:spcAft>
                <a:spcPts val="600"/>
              </a:spcAft>
            </a:pPr>
            <a:r>
              <a:rPr lang="es-ES_tradnl" sz="1400" dirty="0">
                <a:solidFill>
                  <a:srgbClr val="FFFFFF">
                    <a:alpha val="60000"/>
                  </a:srgbClr>
                </a:solidFill>
              </a:rPr>
              <a:t>Aprendizaje de Máquina - CESE - FIUBA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4DB7312-431E-F1C8-0F3C-C5790C0AFCB1}"/>
              </a:ext>
            </a:extLst>
          </p:cNvPr>
          <p:cNvSpPr txBox="1">
            <a:spLocks/>
          </p:cNvSpPr>
          <p:nvPr/>
        </p:nvSpPr>
        <p:spPr>
          <a:xfrm>
            <a:off x="8837706" y="6413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 smtClean="0">
                <a:solidFill>
                  <a:srgbClr val="FFFFFF">
                    <a:alpha val="60000"/>
                  </a:srgbClr>
                </a:solidFill>
              </a:rPr>
              <a:pPr defTabSz="914400">
                <a:spcAft>
                  <a:spcPts val="600"/>
                </a:spcAft>
              </a:pPr>
              <a:t>35</a:t>
            </a:fld>
            <a:endParaRPr lang="en-US" sz="1400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76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2A7-82C3-97A0-514B-735324F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F56B-257D-4EA5-2052-0C4D324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Buenas prácticas de programación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A6784-AA49-8211-68C1-452BA7C4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416674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19C7-3CDF-7FD4-E801-E8B8058A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36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4B49-3262-94B7-18E5-786A4D24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949450"/>
            <a:ext cx="11274612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Para comenzar a trabajar pensando en un modelo de aprendizaje automático que será productivo, y visto por otras personas, el código debe cumplir con ciertos estándares de buenas prácticas de programación.</a:t>
            </a:r>
          </a:p>
          <a:p>
            <a:pPr marL="0" indent="0">
              <a:buNone/>
            </a:pPr>
            <a:r>
              <a:rPr lang="es-ES_tradnl" sz="2000" dirty="0"/>
              <a:t>Cuando nuestro código va a ser potencialmente usado en producción, debe cumplir con ser </a:t>
            </a:r>
            <a:r>
              <a:rPr lang="es-ES_tradnl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legible</a:t>
            </a:r>
            <a:r>
              <a:rPr lang="es-ES_tradnl" sz="2000" dirty="0"/>
              <a:t>, </a:t>
            </a:r>
            <a:r>
              <a:rPr lang="es-ES_tradnl" sz="20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simple</a:t>
            </a:r>
            <a:r>
              <a:rPr lang="es-ES_tradnl" sz="2000" dirty="0"/>
              <a:t> y </a:t>
            </a:r>
            <a:r>
              <a:rPr lang="es-ES_tradnl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conciso</a:t>
            </a:r>
            <a:r>
              <a:rPr lang="es-ES_tradnl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2106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44DA9-CB2F-3F28-6D39-D0582809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2C65D-4F83-A048-C50D-D02403CC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5201-9096-9FE8-FBE0-99820A003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s-ES_tradnl" sz="2400" dirty="0"/>
              <a:t>La evaluación de los conocimientos impartidos durante las clases será a modo de entrega de un trabajo práctico final. El trabajo puede ser individual o grupal (máximo 4 personas).</a:t>
            </a:r>
          </a:p>
          <a:p>
            <a:r>
              <a:rPr lang="es-ES_tradnl" sz="2400" dirty="0"/>
              <a:t>La fecha de entrega máxima es 7 días después de la última clase.</a:t>
            </a:r>
          </a:p>
          <a:p>
            <a:r>
              <a:rPr lang="es-ES_tradnl" sz="2400" dirty="0"/>
              <a:t>La idea de este trabajo es suponer que trabajamos para 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ML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Models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and </a:t>
            </a:r>
            <a:r>
              <a:rPr lang="es-ES_tradnl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something</a:t>
            </a:r>
            <a:r>
              <a:rPr lang="es-ES_tradnl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more Inc., </a:t>
            </a:r>
            <a:r>
              <a:rPr lang="es-ES_tradnl" sz="2400" dirty="0"/>
              <a:t>la cual ofrece un servicio que proporciona modelos mediante una REST API. </a:t>
            </a:r>
          </a:p>
          <a:p>
            <a:r>
              <a:rPr lang="es-ES_tradnl" sz="2400" dirty="0"/>
              <a:t>Internamente, tanto para realizar tareas de </a:t>
            </a:r>
            <a:r>
              <a:rPr lang="es-ES_tradnl" sz="2400" dirty="0" err="1"/>
              <a:t>DataOps</a:t>
            </a:r>
            <a:r>
              <a:rPr lang="es-ES_tradnl" sz="2400" dirty="0"/>
              <a:t> como de </a:t>
            </a:r>
            <a:r>
              <a:rPr lang="es-ES_tradnl" sz="2400" dirty="0" err="1"/>
              <a:t>MLOps</a:t>
            </a:r>
            <a:r>
              <a:rPr lang="es-ES_tradnl" sz="2400" dirty="0"/>
              <a:t>, la empresa cuenta con Apache </a:t>
            </a:r>
            <a:r>
              <a:rPr lang="es-ES_tradnl" sz="2400" dirty="0" err="1"/>
              <a:t>Airflow</a:t>
            </a:r>
            <a:r>
              <a:rPr lang="es-ES_tradnl" sz="2400" dirty="0"/>
              <a:t> y </a:t>
            </a:r>
            <a:r>
              <a:rPr lang="es-ES_tradnl" sz="2400" dirty="0" err="1"/>
              <a:t>MLflow</a:t>
            </a:r>
            <a:r>
              <a:rPr lang="es-ES_tradnl" sz="2400" dirty="0"/>
              <a:t>. También dispone de un Data Lake en S3.</a:t>
            </a:r>
          </a:p>
          <a:p>
            <a:r>
              <a:rPr lang="es-ES_tradnl" sz="2400" dirty="0"/>
              <a:t>La tarea es implementar el modelo que desarrollaron en </a:t>
            </a:r>
            <a:r>
              <a:rPr lang="es-ES_tradnl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Aprendizaje de Máquina I </a:t>
            </a:r>
            <a:r>
              <a:rPr lang="es-ES_tradnl" sz="2400" dirty="0"/>
              <a:t>en este ambiente productivo. Para ello, pueden usar los recursos que consideren apropiado. Todo está montado en Docker, por lo que además deben instalado Docker.</a:t>
            </a:r>
          </a:p>
          <a:p>
            <a:endParaRPr lang="es-ES_tradnl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C833-627A-454B-7317-E87CBFDA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7987-06DC-C8FF-BB0E-F8766408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0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El sistema está desarrollado en Docker y la base se encuentra en: </a:t>
            </a:r>
            <a:r>
              <a:rPr lang="es-ES_tradnl" sz="1600" dirty="0">
                <a:hlinkClick r:id="rId2"/>
              </a:rPr>
              <a:t>https://github.com/facundolucianna/amq2-service-ml</a:t>
            </a: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5</a:t>
            </a:fld>
            <a:endParaRPr lang="en-US" dirty="0"/>
          </a:p>
        </p:txBody>
      </p:sp>
      <p:pic>
        <p:nvPicPr>
          <p:cNvPr id="9" name="Picture 8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7F34863E-8AF7-097E-41FE-64B0671E1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126" y="2643719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41756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FBCE4-67BE-2602-BD85-94320DA76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6E3-890F-863F-4C99-0AD6F5B0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394A-6942-6877-A1A1-4987FD12E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600" dirty="0"/>
              <a:t>Para ayudarlos, pueden encontrar un ejemplo en: </a:t>
            </a:r>
            <a:r>
              <a:rPr lang="es-ES_tradnl" sz="1600" dirty="0">
                <a:hlinkClick r:id="rId2"/>
              </a:rPr>
              <a:t>https://github.com/facundolucianna/amq2-service-ml/tree/example_implementation</a:t>
            </a:r>
            <a:endParaRPr lang="es-ES_tradnl" sz="1600" dirty="0"/>
          </a:p>
          <a:p>
            <a:pPr marL="0" indent="0">
              <a:buNone/>
            </a:pPr>
            <a:endParaRPr lang="es-ES_tradn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7E77-CB38-A879-8ABC-1096EF0B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6</a:t>
            </a:fld>
            <a:endParaRPr lang="en-US" dirty="0"/>
          </a:p>
        </p:txBody>
      </p:sp>
      <p:pic>
        <p:nvPicPr>
          <p:cNvPr id="7" name="Picture 6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C8B20F83-6A4B-6424-52AD-575EB3C29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126" y="2643719"/>
            <a:ext cx="6549748" cy="38485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699E-A684-2598-4CDC-9644DCED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</p:spTree>
    <p:extLst>
      <p:ext uri="{BB962C8B-B14F-4D97-AF65-F5344CB8AC3E}">
        <p14:creationId xmlns:p14="http://schemas.microsoft.com/office/powerpoint/2010/main" val="79164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80E07-DBF9-E501-9961-F8B216F2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E83C32-0A12-3815-C148-72AA42667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778" y="744909"/>
            <a:ext cx="5537528" cy="7645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dirty="0"/>
              <a:t>Herramientas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57CB4-BBE8-3F00-9C16-28BC98841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779" y="1509447"/>
            <a:ext cx="5530398" cy="477535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ES_tradnl" sz="2200" dirty="0"/>
              <a:t>Lenguaje de Programación</a:t>
            </a:r>
          </a:p>
          <a:p>
            <a:pPr lvl="1"/>
            <a:r>
              <a:rPr lang="es-ES_tradnl" sz="1800" dirty="0"/>
              <a:t>Python &gt;=3.8</a:t>
            </a:r>
          </a:p>
          <a:p>
            <a:pPr lvl="1"/>
            <a:r>
              <a:rPr lang="es-ES_tradnl" sz="1800" dirty="0" err="1"/>
              <a:t>Pip</a:t>
            </a:r>
            <a:r>
              <a:rPr lang="es-ES_tradnl" sz="1800" dirty="0"/>
              <a:t> / </a:t>
            </a:r>
            <a:r>
              <a:rPr lang="es-ES_tradnl" sz="1800" dirty="0" err="1"/>
              <a:t>Conda</a:t>
            </a:r>
            <a:r>
              <a:rPr lang="es-ES_tradnl" sz="1800" dirty="0"/>
              <a:t> para instalar librerías</a:t>
            </a:r>
          </a:p>
          <a:p>
            <a:r>
              <a:rPr lang="es-ES_tradnl" sz="2200" dirty="0"/>
              <a:t>Librerías</a:t>
            </a:r>
          </a:p>
          <a:p>
            <a:pPr lvl="1"/>
            <a:r>
              <a:rPr lang="es-ES_tradnl" sz="1800" dirty="0" err="1"/>
              <a:t>MLflow</a:t>
            </a:r>
            <a:endParaRPr lang="es-ES_tradnl" sz="1800" dirty="0"/>
          </a:p>
          <a:p>
            <a:pPr lvl="1"/>
            <a:r>
              <a:rPr lang="es-ES_tradnl" sz="1800" dirty="0"/>
              <a:t>Librerías de manejo de datos y de modelos de aprendizaje automático.</a:t>
            </a:r>
          </a:p>
          <a:p>
            <a:pPr lvl="1"/>
            <a:r>
              <a:rPr lang="es-ES_tradnl" sz="1800" dirty="0" err="1"/>
              <a:t>Jupiter</a:t>
            </a:r>
            <a:r>
              <a:rPr lang="es-ES_tradnl" sz="1800" dirty="0"/>
              <a:t> Notebook</a:t>
            </a:r>
          </a:p>
          <a:p>
            <a:r>
              <a:rPr lang="es-ES_tradnl" sz="2200" dirty="0"/>
              <a:t>Herramientas</a:t>
            </a:r>
          </a:p>
          <a:p>
            <a:pPr lvl="1"/>
            <a:r>
              <a:rPr lang="es-ES_tradnl" sz="1800" dirty="0"/>
              <a:t>GitHub para repositorios</a:t>
            </a:r>
          </a:p>
          <a:p>
            <a:pPr lvl="1"/>
            <a:r>
              <a:rPr lang="es-ES_tradnl" sz="1800" dirty="0"/>
              <a:t>Docker</a:t>
            </a:r>
          </a:p>
          <a:p>
            <a:pPr lvl="1"/>
            <a:r>
              <a:rPr lang="es-ES_tradnl" sz="1800" dirty="0"/>
              <a:t>Apache </a:t>
            </a:r>
            <a:r>
              <a:rPr lang="es-ES_tradnl" sz="1800" dirty="0" err="1"/>
              <a:t>Airflow</a:t>
            </a:r>
            <a:endParaRPr lang="es-ES_tradnl" sz="1800" dirty="0"/>
          </a:p>
          <a:p>
            <a:r>
              <a:rPr lang="es-ES_tradnl" sz="2200" dirty="0"/>
              <a:t>IDE Recomendados </a:t>
            </a:r>
          </a:p>
          <a:p>
            <a:pPr lvl="1"/>
            <a:r>
              <a:rPr lang="es-ES_tradnl" sz="1800" dirty="0"/>
              <a:t>Visual Studio </a:t>
            </a:r>
            <a:r>
              <a:rPr lang="es-ES_tradnl" sz="1800" dirty="0" err="1"/>
              <a:t>Code</a:t>
            </a:r>
            <a:endParaRPr lang="es-ES_tradnl" sz="1800" dirty="0"/>
          </a:p>
          <a:p>
            <a:pPr lvl="1"/>
            <a:r>
              <a:rPr lang="es-ES_tradnl" sz="1800" dirty="0" err="1"/>
              <a:t>PyCharm</a:t>
            </a:r>
            <a:r>
              <a:rPr lang="es-ES_tradnl" sz="1800" dirty="0"/>
              <a:t> </a:t>
            </a:r>
            <a:r>
              <a:rPr lang="es-ES_tradnl" sz="1800" dirty="0" err="1"/>
              <a:t>Community</a:t>
            </a:r>
            <a:r>
              <a:rPr lang="es-ES_tradnl" sz="1800" dirty="0"/>
              <a:t> </a:t>
            </a:r>
            <a:r>
              <a:rPr lang="es-ES_tradnl" sz="1800" dirty="0" err="1"/>
              <a:t>Edition</a:t>
            </a:r>
            <a:r>
              <a:rPr lang="es-ES_tradnl" sz="1800" dirty="0"/>
              <a:t> </a:t>
            </a:r>
          </a:p>
        </p:txBody>
      </p:sp>
      <p:pic>
        <p:nvPicPr>
          <p:cNvPr id="4" name="python_logo.png" descr="python_logo.png">
            <a:extLst>
              <a:ext uri="{FF2B5EF4-FFF2-40B4-BE49-F238E27FC236}">
                <a16:creationId xmlns:a16="http://schemas.microsoft.com/office/drawing/2014/main" id="{2333A174-3985-A7B2-A2BC-0B484D0E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94" y="567942"/>
            <a:ext cx="5545355" cy="57168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BABF-2E93-078C-67CB-3AA0DA01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0106" y="64166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400"/>
              <a:pPr defTabSz="914400">
                <a:spcAft>
                  <a:spcPts val="600"/>
                </a:spcAft>
              </a:pPr>
              <a:t>7</a:t>
            </a:fld>
            <a:endParaRPr lang="en-US" sz="14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064F0F8-3F77-F7B5-7213-16ED2DE6C881}"/>
              </a:ext>
            </a:extLst>
          </p:cNvPr>
          <p:cNvSpPr txBox="1">
            <a:spLocks/>
          </p:cNvSpPr>
          <p:nvPr/>
        </p:nvSpPr>
        <p:spPr>
          <a:xfrm>
            <a:off x="458694" y="638752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400"/>
              <a:t>Aprendizaje de Máquina - CESE - FIUBA</a:t>
            </a:r>
            <a:endParaRPr lang="es-ES_tradnl" sz="1400" dirty="0"/>
          </a:p>
        </p:txBody>
      </p:sp>
    </p:spTree>
    <p:extLst>
      <p:ext uri="{BB962C8B-B14F-4D97-AF65-F5344CB8AC3E}">
        <p14:creationId xmlns:p14="http://schemas.microsoft.com/office/powerpoint/2010/main" val="743446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6D825C9-EA1A-EBDB-52AF-DF349C88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2053-F3CF-313F-7721-D4CE75D9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Programa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3D6A7-053F-55B7-5AA4-1ACDB003E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dirty="0"/>
              <a:t>La estructura a implementar tendrá la siguiente forma: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777ED-E955-AB30-72AF-F521FD02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E4A6-DF1E-B871-54D2-DFA3E78D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78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0AB9-9AE8-CC1F-5AD7-F4BBEAD3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EB-BA79-D306-B880-4AD0AC9C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1F5-8295-C5F1-5561-8E5327483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_tradnl" dirty="0" err="1"/>
              <a:t>Designing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Systems</a:t>
            </a:r>
            <a:r>
              <a:rPr lang="es-ES_tradnl" dirty="0"/>
              <a:t>. </a:t>
            </a:r>
            <a:r>
              <a:rPr lang="es-ES_tradnl" dirty="0" err="1"/>
              <a:t>An</a:t>
            </a:r>
            <a:r>
              <a:rPr lang="es-ES_tradnl" dirty="0"/>
              <a:t> Iterative </a:t>
            </a:r>
            <a:r>
              <a:rPr lang="es-ES_tradnl" dirty="0" err="1"/>
              <a:t>Process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</a:t>
            </a:r>
            <a:r>
              <a:rPr lang="es-ES_tradnl" dirty="0" err="1"/>
              <a:t>Applications</a:t>
            </a:r>
            <a:r>
              <a:rPr lang="es-ES_tradnl" dirty="0"/>
              <a:t> - Chip Huyen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Python: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production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</a:t>
            </a:r>
            <a:r>
              <a:rPr lang="es-ES_tradnl" dirty="0" err="1"/>
              <a:t>using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examplesv</a:t>
            </a:r>
            <a:r>
              <a:rPr lang="es-ES_tradnl" dirty="0"/>
              <a:t> - Andrew P. </a:t>
            </a:r>
            <a:r>
              <a:rPr lang="es-ES_tradnl" dirty="0" err="1"/>
              <a:t>McMahon</a:t>
            </a:r>
            <a:r>
              <a:rPr lang="es-ES_tradnl" dirty="0"/>
              <a:t>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Engineering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Rapidly</a:t>
            </a:r>
            <a:r>
              <a:rPr lang="es-ES_tradnl" dirty="0"/>
              <a:t> </a:t>
            </a:r>
            <a:r>
              <a:rPr lang="es-ES_tradnl" dirty="0" err="1"/>
              <a:t>build</a:t>
            </a:r>
            <a:r>
              <a:rPr lang="es-ES_tradnl" dirty="0"/>
              <a:t>, test, and </a:t>
            </a:r>
            <a:r>
              <a:rPr lang="es-ES_tradnl" dirty="0" err="1"/>
              <a:t>manage</a:t>
            </a:r>
            <a:r>
              <a:rPr lang="es-ES_tradnl" dirty="0"/>
              <a:t> </a:t>
            </a:r>
            <a:r>
              <a:rPr lang="es-ES_tradnl" dirty="0" err="1"/>
              <a:t>production-ready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life</a:t>
            </a:r>
            <a:r>
              <a:rPr lang="es-ES_tradnl" dirty="0"/>
              <a:t> </a:t>
            </a:r>
            <a:r>
              <a:rPr lang="es-ES_tradnl" dirty="0" err="1"/>
              <a:t>cycles</a:t>
            </a:r>
            <a:r>
              <a:rPr lang="es-ES_tradnl" dirty="0"/>
              <a:t> at </a:t>
            </a:r>
            <a:r>
              <a:rPr lang="es-ES_tradnl" dirty="0" err="1"/>
              <a:t>scale</a:t>
            </a:r>
            <a:r>
              <a:rPr lang="es-ES_tradnl" dirty="0"/>
              <a:t> - Emmanuel Raj (Ed. </a:t>
            </a:r>
            <a:r>
              <a:rPr lang="es-ES_tradnl" dirty="0" err="1"/>
              <a:t>Packt</a:t>
            </a:r>
            <a:r>
              <a:rPr lang="es-ES_tradnl" dirty="0"/>
              <a:t> Publishing)</a:t>
            </a:r>
          </a:p>
          <a:p>
            <a:r>
              <a:rPr lang="es-ES_tradnl" dirty="0" err="1"/>
              <a:t>Introducing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How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Scale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Enterprise -  Mark </a:t>
            </a:r>
            <a:r>
              <a:rPr lang="es-ES_tradnl" dirty="0" err="1"/>
              <a:t>Treveil</a:t>
            </a:r>
            <a:r>
              <a:rPr lang="es-ES_tradnl" dirty="0"/>
              <a:t>, Nicolas </a:t>
            </a:r>
            <a:r>
              <a:rPr lang="es-ES_tradnl" dirty="0" err="1"/>
              <a:t>Omont</a:t>
            </a:r>
            <a:r>
              <a:rPr lang="es-ES_tradnl" dirty="0"/>
              <a:t>, Clément </a:t>
            </a:r>
            <a:r>
              <a:rPr lang="es-ES_tradnl" dirty="0" err="1"/>
              <a:t>Stenac</a:t>
            </a:r>
            <a:r>
              <a:rPr lang="es-ES_tradnl" dirty="0"/>
              <a:t>, Kenji Lefevre, Du </a:t>
            </a:r>
            <a:r>
              <a:rPr lang="es-ES_tradnl" dirty="0" err="1"/>
              <a:t>Phan</a:t>
            </a:r>
            <a:r>
              <a:rPr lang="es-ES_tradnl" dirty="0"/>
              <a:t>, Joachim </a:t>
            </a:r>
            <a:r>
              <a:rPr lang="es-ES_tradnl" dirty="0" err="1"/>
              <a:t>Zentici</a:t>
            </a:r>
            <a:r>
              <a:rPr lang="es-ES_tradnl" dirty="0"/>
              <a:t>, Adrien </a:t>
            </a:r>
            <a:r>
              <a:rPr lang="es-ES_tradnl" dirty="0" err="1"/>
              <a:t>Lavoillotte</a:t>
            </a:r>
            <a:r>
              <a:rPr lang="es-ES_tradnl" dirty="0"/>
              <a:t>, Makoto Miyazaki, Lynn </a:t>
            </a:r>
            <a:r>
              <a:rPr lang="es-ES_tradnl" dirty="0" err="1"/>
              <a:t>Heidmann</a:t>
            </a:r>
            <a:r>
              <a:rPr lang="es-ES_tradnl" dirty="0"/>
              <a:t> (Ed. O’Reilly)</a:t>
            </a:r>
          </a:p>
          <a:p>
            <a:r>
              <a:rPr lang="es-ES_tradnl" dirty="0" err="1"/>
              <a:t>Practical</a:t>
            </a:r>
            <a:r>
              <a:rPr lang="es-ES_tradnl" dirty="0"/>
              <a:t> </a:t>
            </a:r>
            <a:r>
              <a:rPr lang="es-ES_tradnl" dirty="0" err="1"/>
              <a:t>MLOps</a:t>
            </a:r>
            <a:r>
              <a:rPr lang="es-ES_tradnl" dirty="0"/>
              <a:t>: </a:t>
            </a:r>
            <a:r>
              <a:rPr lang="es-ES_tradnl" dirty="0" err="1"/>
              <a:t>Operationalizing</a:t>
            </a:r>
            <a:r>
              <a:rPr lang="es-ES_tradnl" dirty="0"/>
              <a:t> 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r>
              <a:rPr lang="es-ES_tradnl" dirty="0"/>
              <a:t> -  Noah </a:t>
            </a:r>
            <a:r>
              <a:rPr lang="es-ES_tradnl" dirty="0" err="1"/>
              <a:t>Gift</a:t>
            </a:r>
            <a:r>
              <a:rPr lang="es-ES_tradnl" dirty="0"/>
              <a:t>, Alfredo Deza (Ed. O’Reilly)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- </a:t>
            </a:r>
            <a:r>
              <a:rPr lang="es-ES_tradnl" dirty="0" err="1"/>
              <a:t>Andriy</a:t>
            </a:r>
            <a:r>
              <a:rPr lang="es-ES_tradnl" dirty="0"/>
              <a:t> </a:t>
            </a:r>
            <a:r>
              <a:rPr lang="es-ES_tradnl" dirty="0" err="1"/>
              <a:t>Burkov</a:t>
            </a:r>
            <a:r>
              <a:rPr lang="es-ES_tradnl" dirty="0"/>
              <a:t> (Ed. True Positive Inc.)</a:t>
            </a:r>
          </a:p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Engineering</a:t>
            </a:r>
            <a:r>
              <a:rPr lang="es-ES_tradnl" dirty="0"/>
              <a:t> in </a:t>
            </a:r>
            <a:r>
              <a:rPr lang="es-ES_tradnl" dirty="0" err="1"/>
              <a:t>Action</a:t>
            </a:r>
            <a:r>
              <a:rPr lang="es-ES_tradnl" dirty="0"/>
              <a:t> - Ben Wilson (Manning)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FEC68-D65B-4D6E-3F46-D73322FCC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8694" y="6220777"/>
            <a:ext cx="4114800" cy="365125"/>
          </a:xfrm>
        </p:spPr>
        <p:txBody>
          <a:bodyPr/>
          <a:lstStyle/>
          <a:p>
            <a:pPr algn="l"/>
            <a:r>
              <a:rPr lang="es-ES_tradnl" sz="1400" dirty="0"/>
              <a:t>Aprendizaje de Máquina - CESE - FIUBA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8116-1523-683B-7C40-0E8FC4A2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z="1400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046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3430</TotalTime>
  <Words>3308</Words>
  <Application>Microsoft Macintosh PowerPoint</Application>
  <PresentationFormat>Widescreen</PresentationFormat>
  <Paragraphs>362</Paragraphs>
  <Slides>36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Avenir Next LT Pro</vt:lpstr>
      <vt:lpstr>AvenirNext LT Pro Medium</vt:lpstr>
      <vt:lpstr>Calibri</vt:lpstr>
      <vt:lpstr>Sabon Next LT</vt:lpstr>
      <vt:lpstr>DappledVTI</vt:lpstr>
      <vt:lpstr>Introducción</vt:lpstr>
      <vt:lpstr>Introducción</vt:lpstr>
      <vt:lpstr>Introducción</vt:lpstr>
      <vt:lpstr>Evaluación</vt:lpstr>
      <vt:lpstr>Evaluación</vt:lpstr>
      <vt:lpstr>Evaluación</vt:lpstr>
      <vt:lpstr>Herramientas</vt:lpstr>
      <vt:lpstr>Programa</vt:lpstr>
      <vt:lpstr>Bibliografía</vt:lpstr>
      <vt:lpstr>Ciclo de vida de un proyecto de Aprendizaje Automático</vt:lpstr>
      <vt:lpstr>Ciclo de vida de un proyecto de Aprendizaje Automático</vt:lpstr>
      <vt:lpstr>Ciclo de vida de un proyecto de Aprendizaje Automático</vt:lpstr>
      <vt:lpstr>Ciclo de vida de un proyecto de Aprendizaje Automático</vt:lpstr>
      <vt:lpstr>Consideraciones para aplicaciones en industria</vt:lpstr>
      <vt:lpstr>Consideraciones para aplicaciones en industria</vt:lpstr>
      <vt:lpstr>Pipelines/flujos de trabajo reproducibles dentro de ML</vt:lpstr>
      <vt:lpstr>Pipelines/flujos de trabajo reproducibles dentro de ML</vt:lpstr>
      <vt:lpstr>Pipelines/flujos de trabajo reproducibles dentro de ML</vt:lpstr>
      <vt:lpstr>Pipelines/flujos de trabajo reproducibles dentro de ML</vt:lpstr>
      <vt:lpstr>Machine Learning Operations (MLOps)</vt:lpstr>
      <vt:lpstr>Machine Learning Operations (MLOps)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Niveles de MLOps</vt:lpstr>
      <vt:lpstr>¿Qué es producción?</vt:lpstr>
      <vt:lpstr>¿Qué es producción?</vt:lpstr>
      <vt:lpstr>¿Qué es producción?</vt:lpstr>
      <vt:lpstr>¿Qué es producción?</vt:lpstr>
      <vt:lpstr>¿Qué es producción?</vt:lpstr>
      <vt:lpstr>¿Qué es producción?</vt:lpstr>
      <vt:lpstr>Buenas prácticas de programación</vt:lpstr>
      <vt:lpstr>Buenas prácticas de programación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Facundo Adrián Lucianna</dc:creator>
  <cp:lastModifiedBy>Facundo Adrián Lucianna</cp:lastModifiedBy>
  <cp:revision>27</cp:revision>
  <dcterms:created xsi:type="dcterms:W3CDTF">2024-02-08T17:40:43Z</dcterms:created>
  <dcterms:modified xsi:type="dcterms:W3CDTF">2024-02-21T21:05:58Z</dcterms:modified>
</cp:coreProperties>
</file>

<file path=docProps/thumbnail.jpeg>
</file>